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Layouts/slideLayout23.xml" ContentType="application/vnd.openxmlformats-officedocument.presentationml.slideLayout+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slideLayouts/slideLayout21.xml" ContentType="application/vnd.openxmlformats-officedocument.presentationml.slideLayout+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charts/chart1.xml" ContentType="application/vnd.openxmlformats-officedocument.drawingml.chart+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17.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charts/chart2.xml" ContentType="application/vnd.openxmlformats-officedocument.drawingml.chart+xml"/>
  <Override PartName="/ppt/charts/chart3.xml" ContentType="application/vnd.openxmlformats-officedocument.drawingml.chart+xml"/>
  <Override PartName="/ppt/notesMasters/notesMaster1.xml" ContentType="application/vnd.openxmlformats-officedocument.presentationml.notesMaster+xml"/>
  <Override PartName="/ppt/slides/slide1.xml" ContentType="application/vnd.openxmlformats-officedocument.presentationml.slide+xml"/>
  <Override PartName="/ppt/slides/slide51.xml" ContentType="application/vnd.openxmlformats-officedocument.presentationml.slide+xml"/>
  <Override PartName="/ppt/slides/slide7.xml" ContentType="application/vnd.openxmlformats-officedocument.presentationml.slide+xml"/>
  <Override PartName="/ppt/viewProps.xml" ContentType="application/vnd.openxmlformats-officedocument.presentationml.viewProps+xml"/>
  <Override PartName="/ppt/tableStyles.xml" ContentType="application/vnd.openxmlformats-officedocument.presentationml.tableStyle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41.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42.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Layouts/slideLayout14.xml" ContentType="application/vnd.openxmlformats-officedocument.presentationml.slideLayout+xml"/>
  <Override PartName="/ppt/slides/slide10.xml" ContentType="application/vnd.openxmlformats-officedocument.presentationml.slide+xml"/>
  <Override PartName="/ppt/charts/chart4.xml" ContentType="application/vnd.openxmlformats-officedocument.drawingml.chart+xml"/>
  <Override PartName="/ppt/slides/slide33.xml" ContentType="application/vnd.openxmlformats-officedocument.presentationml.slide+xml"/>
  <Override PartName="/ppt/notesSlides/notesSlide43.xml" ContentType="application/vnd.openxmlformats-officedocument.presentationml.notesSlide+xml"/>
  <Override PartName="/ppt/presProps.xml" ContentType="application/vnd.openxmlformats-officedocument.presentationml.presProps+xml"/>
  <Override PartName="/ppt/notesSlides/notesSlide18.xml" ContentType="application/vnd.openxmlformats-officedocument.presentationml.notesSlide+xml"/>
  <Override PartName="/ppt/notesSlides/notesSlide45.xml" ContentType="application/vnd.openxmlformats-officedocument.presentationml.notesSlide+xml"/>
  <Override PartName="/ppt/notesSlides/notesSlide48.xml" ContentType="application/vnd.openxmlformats-officedocument.presentationml.notesSlide+xml"/>
  <Default Extension="png" ContentType="image/png"/>
  <Override PartName="/ppt/slides/slide27.xml" ContentType="application/vnd.openxmlformats-officedocument.presentationml.slide+xml"/>
  <Override PartName="/ppt/charts/chart5.xml" ContentType="application/vnd.openxmlformats-officedocument.drawingml.chart+xml"/>
  <Override PartName="/docProps/core.xml" ContentType="application/vnd.openxmlformats-package.core-properties+xml"/>
  <Override PartName="/ppt/slideLayouts/slideLayout1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Override PartName="/ppt/slideMasters/slideMaster2.xml" ContentType="application/vnd.openxmlformats-officedocument.presentationml.slideMaster+xml"/>
  <Override PartName="/ppt/notesSlides/notesSlide10.xml" ContentType="application/vnd.openxmlformats-officedocument.presentationml.notesSlide+xml"/>
  <Override PartName="/ppt/notesSlides/notesSlide39.xml" ContentType="application/vnd.openxmlformats-officedocument.presentationml.notesSlide+xml"/>
  <Override PartName="/ppt/notesSlides/notesSlide24.xml" ContentType="application/vnd.openxmlformats-officedocument.presentationml.notesSlide+xml"/>
  <Override PartName="/ppt/slideLayouts/slideLayout19.xml" ContentType="application/vnd.openxmlformats-officedocument.presentationml.slideLayout+xml"/>
  <Override PartName="/ppt/notesSlides/notesSlide47.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theme/theme4.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notesSlides/notesSlide40.xml" ContentType="application/vnd.openxmlformats-officedocument.presentationml.notes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38.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Default Extension="xml" ContentType="application/xml"/>
  <Default Extension="xlsx" ContentType="application/vnd.openxmlformats-officedocument.spreadsheetml.sheet"/>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docProps/custom.xml" ContentType="application/vnd.openxmlformats-officedocument.custom-properties+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slideLayouts/slideLayout18.xml" ContentType="application/vnd.openxmlformats-officedocument.presentationml.slideLayout+xml"/>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37.xml" ContentType="application/vnd.openxmlformats-officedocument.presentationml.notesSlide+xml"/>
  <Override PartName="/ppt/notesSlides/notesSlide44.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notesSlides/notesSlide33.xml" ContentType="application/vnd.openxmlformats-officedocument.presentationml.notesSlide+xml"/>
  <Override PartName="/ppt/notesSlides/notesSlide46.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Override PartName="/ppt/notesSlides/notesSlide49.xml" ContentType="application/vnd.openxmlformats-officedocument.presentationml.notesSlide+xml"/>
  <Override PartName="/ppt/slideLayouts/slideLayout15.xml" ContentType="application/vnd.openxmlformats-officedocument.presentationml.slideLayout+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62" r:id="rId1"/>
    <p:sldMasterId id="2147483675" r:id="rId2"/>
  </p:sldMasterIdLst>
  <p:notesMasterIdLst>
    <p:notesMasterId r:id="rId54"/>
  </p:notesMasterIdLst>
  <p:handoutMasterIdLst>
    <p:handoutMasterId r:id="rId55"/>
  </p:handoutMasterIdLst>
  <p:sldIdLst>
    <p:sldId id="259" r:id="rId3"/>
    <p:sldId id="260" r:id="rId4"/>
    <p:sldId id="482" r:id="rId5"/>
    <p:sldId id="320" r:id="rId6"/>
    <p:sldId id="477" r:id="rId7"/>
    <p:sldId id="520" r:id="rId8"/>
    <p:sldId id="478" r:id="rId9"/>
    <p:sldId id="494" r:id="rId10"/>
    <p:sldId id="479" r:id="rId11"/>
    <p:sldId id="527" r:id="rId12"/>
    <p:sldId id="528" r:id="rId13"/>
    <p:sldId id="529" r:id="rId14"/>
    <p:sldId id="530" r:id="rId15"/>
    <p:sldId id="483" r:id="rId16"/>
    <p:sldId id="484" r:id="rId17"/>
    <p:sldId id="459" r:id="rId18"/>
    <p:sldId id="463" r:id="rId19"/>
    <p:sldId id="519" r:id="rId20"/>
    <p:sldId id="534" r:id="rId21"/>
    <p:sldId id="486" r:id="rId22"/>
    <p:sldId id="487" r:id="rId23"/>
    <p:sldId id="496" r:id="rId24"/>
    <p:sldId id="497" r:id="rId25"/>
    <p:sldId id="438" r:id="rId26"/>
    <p:sldId id="491" r:id="rId27"/>
    <p:sldId id="398" r:id="rId28"/>
    <p:sldId id="516" r:id="rId29"/>
    <p:sldId id="517" r:id="rId30"/>
    <p:sldId id="501" r:id="rId31"/>
    <p:sldId id="526" r:id="rId32"/>
    <p:sldId id="488" r:id="rId33"/>
    <p:sldId id="503" r:id="rId34"/>
    <p:sldId id="531" r:id="rId35"/>
    <p:sldId id="504" r:id="rId36"/>
    <p:sldId id="502" r:id="rId37"/>
    <p:sldId id="492" r:id="rId38"/>
    <p:sldId id="522" r:id="rId39"/>
    <p:sldId id="509" r:id="rId40"/>
    <p:sldId id="523" r:id="rId41"/>
    <p:sldId id="524" r:id="rId42"/>
    <p:sldId id="525" r:id="rId43"/>
    <p:sldId id="507" r:id="rId44"/>
    <p:sldId id="518" r:id="rId45"/>
    <p:sldId id="498" r:id="rId46"/>
    <p:sldId id="444" r:id="rId47"/>
    <p:sldId id="457" r:id="rId48"/>
    <p:sldId id="387" r:id="rId49"/>
    <p:sldId id="359" r:id="rId50"/>
    <p:sldId id="348" r:id="rId51"/>
    <p:sldId id="533" r:id="rId52"/>
    <p:sldId id="535" r:id="rId53"/>
  </p:sldIdLst>
  <p:sldSz cx="10150475" cy="7589838"/>
  <p:notesSz cx="6997700" cy="9283700"/>
  <p:defaultTextStyle>
    <a:defPPr>
      <a:defRPr lang="en-US"/>
    </a:defPPr>
    <a:lvl1pPr algn="ctr" rtl="0" eaLnBrk="0" fontAlgn="base" hangingPunct="0">
      <a:spcBef>
        <a:spcPct val="0"/>
      </a:spcBef>
      <a:spcAft>
        <a:spcPct val="0"/>
      </a:spcAft>
      <a:defRPr sz="2200" b="1" kern="1200">
        <a:solidFill>
          <a:schemeClr val="accent2"/>
        </a:solidFill>
        <a:latin typeface="Arial" pitchFamily="34" charset="0"/>
        <a:ea typeface="+mn-ea"/>
        <a:cs typeface="+mn-cs"/>
      </a:defRPr>
    </a:lvl1pPr>
    <a:lvl2pPr marL="457180" algn="ctr" rtl="0" eaLnBrk="0" fontAlgn="base" hangingPunct="0">
      <a:spcBef>
        <a:spcPct val="0"/>
      </a:spcBef>
      <a:spcAft>
        <a:spcPct val="0"/>
      </a:spcAft>
      <a:defRPr sz="2200" b="1" kern="1200">
        <a:solidFill>
          <a:schemeClr val="accent2"/>
        </a:solidFill>
        <a:latin typeface="Arial" pitchFamily="34" charset="0"/>
        <a:ea typeface="+mn-ea"/>
        <a:cs typeface="+mn-cs"/>
      </a:defRPr>
    </a:lvl2pPr>
    <a:lvl3pPr marL="914361" algn="ctr" rtl="0" eaLnBrk="0" fontAlgn="base" hangingPunct="0">
      <a:spcBef>
        <a:spcPct val="0"/>
      </a:spcBef>
      <a:spcAft>
        <a:spcPct val="0"/>
      </a:spcAft>
      <a:defRPr sz="2200" b="1" kern="1200">
        <a:solidFill>
          <a:schemeClr val="accent2"/>
        </a:solidFill>
        <a:latin typeface="Arial" pitchFamily="34" charset="0"/>
        <a:ea typeface="+mn-ea"/>
        <a:cs typeface="+mn-cs"/>
      </a:defRPr>
    </a:lvl3pPr>
    <a:lvl4pPr marL="1371541" algn="ctr" rtl="0" eaLnBrk="0" fontAlgn="base" hangingPunct="0">
      <a:spcBef>
        <a:spcPct val="0"/>
      </a:spcBef>
      <a:spcAft>
        <a:spcPct val="0"/>
      </a:spcAft>
      <a:defRPr sz="2200" b="1" kern="1200">
        <a:solidFill>
          <a:schemeClr val="accent2"/>
        </a:solidFill>
        <a:latin typeface="Arial" pitchFamily="34" charset="0"/>
        <a:ea typeface="+mn-ea"/>
        <a:cs typeface="+mn-cs"/>
      </a:defRPr>
    </a:lvl4pPr>
    <a:lvl5pPr marL="1828722" algn="ctr" rtl="0" eaLnBrk="0" fontAlgn="base" hangingPunct="0">
      <a:spcBef>
        <a:spcPct val="0"/>
      </a:spcBef>
      <a:spcAft>
        <a:spcPct val="0"/>
      </a:spcAft>
      <a:defRPr sz="2200" b="1" kern="1200">
        <a:solidFill>
          <a:schemeClr val="accent2"/>
        </a:solidFill>
        <a:latin typeface="Arial" pitchFamily="34" charset="0"/>
        <a:ea typeface="+mn-ea"/>
        <a:cs typeface="+mn-cs"/>
      </a:defRPr>
    </a:lvl5pPr>
    <a:lvl6pPr marL="2285902" algn="l" defTabSz="914361" rtl="0" eaLnBrk="1" latinLnBrk="0" hangingPunct="1">
      <a:defRPr sz="2200" b="1" kern="1200">
        <a:solidFill>
          <a:schemeClr val="accent2"/>
        </a:solidFill>
        <a:latin typeface="Arial" pitchFamily="34" charset="0"/>
        <a:ea typeface="+mn-ea"/>
        <a:cs typeface="+mn-cs"/>
      </a:defRPr>
    </a:lvl6pPr>
    <a:lvl7pPr marL="2743082" algn="l" defTabSz="914361" rtl="0" eaLnBrk="1" latinLnBrk="0" hangingPunct="1">
      <a:defRPr sz="2200" b="1" kern="1200">
        <a:solidFill>
          <a:schemeClr val="accent2"/>
        </a:solidFill>
        <a:latin typeface="Arial" pitchFamily="34" charset="0"/>
        <a:ea typeface="+mn-ea"/>
        <a:cs typeface="+mn-cs"/>
      </a:defRPr>
    </a:lvl7pPr>
    <a:lvl8pPr marL="3200263" algn="l" defTabSz="914361" rtl="0" eaLnBrk="1" latinLnBrk="0" hangingPunct="1">
      <a:defRPr sz="2200" b="1" kern="1200">
        <a:solidFill>
          <a:schemeClr val="accent2"/>
        </a:solidFill>
        <a:latin typeface="Arial" pitchFamily="34" charset="0"/>
        <a:ea typeface="+mn-ea"/>
        <a:cs typeface="+mn-cs"/>
      </a:defRPr>
    </a:lvl8pPr>
    <a:lvl9pPr marL="3657443" algn="l" defTabSz="914361" rtl="0" eaLnBrk="1" latinLnBrk="0" hangingPunct="1">
      <a:defRPr sz="2200" b="1" kern="1200">
        <a:solidFill>
          <a:schemeClr val="accent2"/>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B56B"/>
    <a:srgbClr val="FF0000"/>
    <a:srgbClr val="FF9933"/>
    <a:srgbClr val="8A36FF"/>
    <a:srgbClr val="B2B2B2"/>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412" autoAdjust="0"/>
    <p:restoredTop sz="87953" autoAdjust="0"/>
  </p:normalViewPr>
  <p:slideViewPr>
    <p:cSldViewPr>
      <p:cViewPr>
        <p:scale>
          <a:sx n="96" d="100"/>
          <a:sy n="96" d="100"/>
        </p:scale>
        <p:origin x="-384" y="176"/>
      </p:cViewPr>
      <p:guideLst>
        <p:guide orient="horz" pos="2352"/>
        <p:guide pos="321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09" y="1958"/>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60" Type="http://schemas.openxmlformats.org/officeDocument/2006/relationships/tableStyles" Target="tableStyles.xml"/><Relationship Id="rId39" Type="http://schemas.openxmlformats.org/officeDocument/2006/relationships/slide" Target="slides/slide37.xml"/><Relationship Id="rId7" Type="http://schemas.openxmlformats.org/officeDocument/2006/relationships/slide" Target="slides/slide5.xml"/><Relationship Id="rId43" Type="http://schemas.openxmlformats.org/officeDocument/2006/relationships/slide" Target="slides/slide41.xml"/><Relationship Id="rId25" Type="http://schemas.openxmlformats.org/officeDocument/2006/relationships/slide" Target="slides/slide23.xml"/><Relationship Id="rId10" Type="http://schemas.openxmlformats.org/officeDocument/2006/relationships/slide" Target="slides/slide8.xml"/><Relationship Id="rId50" Type="http://schemas.openxmlformats.org/officeDocument/2006/relationships/slide" Target="slides/slide48.xml"/><Relationship Id="rId17" Type="http://schemas.openxmlformats.org/officeDocument/2006/relationships/slide" Target="slides/slide15.xml"/><Relationship Id="rId9" Type="http://schemas.openxmlformats.org/officeDocument/2006/relationships/slide" Target="slides/slide7.xml"/><Relationship Id="rId18" Type="http://schemas.openxmlformats.org/officeDocument/2006/relationships/slide" Target="slides/slide16.xml"/><Relationship Id="rId27" Type="http://schemas.openxmlformats.org/officeDocument/2006/relationships/slide" Target="slides/slide25.xml"/><Relationship Id="rId14" Type="http://schemas.openxmlformats.org/officeDocument/2006/relationships/slide" Target="slides/slide12.xml"/><Relationship Id="rId4" Type="http://schemas.openxmlformats.org/officeDocument/2006/relationships/slide" Target="slides/slide2.xml"/><Relationship Id="rId28" Type="http://schemas.openxmlformats.org/officeDocument/2006/relationships/slide" Target="slides/slide26.xml"/><Relationship Id="rId45" Type="http://schemas.openxmlformats.org/officeDocument/2006/relationships/slide" Target="slides/slide43.xml"/><Relationship Id="rId58" Type="http://schemas.openxmlformats.org/officeDocument/2006/relationships/viewProps" Target="viewProps.xml"/><Relationship Id="rId42" Type="http://schemas.openxmlformats.org/officeDocument/2006/relationships/slide" Target="slides/slide40.xml"/><Relationship Id="rId6" Type="http://schemas.openxmlformats.org/officeDocument/2006/relationships/slide" Target="slides/slide4.xml"/><Relationship Id="rId49" Type="http://schemas.openxmlformats.org/officeDocument/2006/relationships/slide" Target="slides/slide47.xml"/><Relationship Id="rId44" Type="http://schemas.openxmlformats.org/officeDocument/2006/relationships/slide" Target="slides/slide42.xml"/><Relationship Id="rId19" Type="http://schemas.openxmlformats.org/officeDocument/2006/relationships/slide" Target="slides/slide17.xml"/><Relationship Id="rId38" Type="http://schemas.openxmlformats.org/officeDocument/2006/relationships/slide" Target="slides/slide36.xml"/><Relationship Id="rId20" Type="http://schemas.openxmlformats.org/officeDocument/2006/relationships/slide" Target="slides/slide18.xml"/><Relationship Id="rId2" Type="http://schemas.openxmlformats.org/officeDocument/2006/relationships/slideMaster" Target="slideMasters/slideMaster2.xml"/><Relationship Id="rId46" Type="http://schemas.openxmlformats.org/officeDocument/2006/relationships/slide" Target="slides/slide44.xml"/><Relationship Id="rId57" Type="http://schemas.openxmlformats.org/officeDocument/2006/relationships/presProps" Target="presProps.xml"/><Relationship Id="rId59" Type="http://schemas.openxmlformats.org/officeDocument/2006/relationships/theme" Target="theme/theme1.xml"/><Relationship Id="rId35" Type="http://schemas.openxmlformats.org/officeDocument/2006/relationships/slide" Target="slides/slide33.xml"/><Relationship Id="rId51" Type="http://schemas.openxmlformats.org/officeDocument/2006/relationships/slide" Target="slides/slide49.xml"/><Relationship Id="rId55" Type="http://schemas.openxmlformats.org/officeDocument/2006/relationships/handoutMaster" Target="handoutMasters/handoutMaster1.xml"/><Relationship Id="rId31" Type="http://schemas.openxmlformats.org/officeDocument/2006/relationships/slide" Target="slides/slide29.xml"/><Relationship Id="rId34" Type="http://schemas.openxmlformats.org/officeDocument/2006/relationships/slide" Target="slides/slide32.xml"/><Relationship Id="rId40" Type="http://schemas.openxmlformats.org/officeDocument/2006/relationships/slide" Target="slides/slide38.xml"/><Relationship Id="rId36" Type="http://schemas.openxmlformats.org/officeDocument/2006/relationships/slide" Target="slides/slide34.xml"/><Relationship Id="rId1" Type="http://schemas.openxmlformats.org/officeDocument/2006/relationships/slideMaster" Target="slideMasters/slideMaster1.xml"/><Relationship Id="rId24" Type="http://schemas.openxmlformats.org/officeDocument/2006/relationships/slide" Target="slides/slide22.xml"/><Relationship Id="rId47" Type="http://schemas.openxmlformats.org/officeDocument/2006/relationships/slide" Target="slides/slide45.xml"/><Relationship Id="rId56" Type="http://schemas.openxmlformats.org/officeDocument/2006/relationships/printerSettings" Target="printerSettings/printerSettings1.bin"/><Relationship Id="rId48" Type="http://schemas.openxmlformats.org/officeDocument/2006/relationships/slide" Target="slides/slide46.xml"/><Relationship Id="rId8" Type="http://schemas.openxmlformats.org/officeDocument/2006/relationships/slide" Target="slides/slide6.xml"/><Relationship Id="rId13" Type="http://schemas.openxmlformats.org/officeDocument/2006/relationships/slide" Target="slides/slide11.xml"/><Relationship Id="rId32" Type="http://schemas.openxmlformats.org/officeDocument/2006/relationships/slide" Target="slides/slide30.xml"/><Relationship Id="rId37" Type="http://schemas.openxmlformats.org/officeDocument/2006/relationships/slide" Target="slides/slide35.xml"/><Relationship Id="rId52" Type="http://schemas.openxmlformats.org/officeDocument/2006/relationships/slide" Target="slides/slide50.xml"/><Relationship Id="rId54" Type="http://schemas.openxmlformats.org/officeDocument/2006/relationships/notesMaster" Target="notesMasters/notesMaster1.xml"/><Relationship Id="rId12" Type="http://schemas.openxmlformats.org/officeDocument/2006/relationships/slide" Target="slides/slide10.xml"/><Relationship Id="rId3" Type="http://schemas.openxmlformats.org/officeDocument/2006/relationships/slide" Target="slides/slide1.xml"/><Relationship Id="rId23" Type="http://schemas.openxmlformats.org/officeDocument/2006/relationships/slide" Target="slides/slide21.xml"/><Relationship Id="rId53" Type="http://schemas.openxmlformats.org/officeDocument/2006/relationships/slide" Target="slides/slide51.xml"/><Relationship Id="rId26" Type="http://schemas.openxmlformats.org/officeDocument/2006/relationships/slide" Target="slides/slide24.xml"/><Relationship Id="rId30" Type="http://schemas.openxmlformats.org/officeDocument/2006/relationships/slide" Target="slides/slide28.xml"/><Relationship Id="rId11" Type="http://schemas.openxmlformats.org/officeDocument/2006/relationships/slide" Target="slides/slide9.xml"/><Relationship Id="rId29" Type="http://schemas.openxmlformats.org/officeDocument/2006/relationships/slide" Target="slides/slide27.xml"/><Relationship Id="rId16" Type="http://schemas.openxmlformats.org/officeDocument/2006/relationships/slide" Target="slides/slide14.xml"/><Relationship Id="rId33" Type="http://schemas.openxmlformats.org/officeDocument/2006/relationships/slide" Target="slides/slide31.xml"/><Relationship Id="rId41" Type="http://schemas.openxmlformats.org/officeDocument/2006/relationships/slide" Target="slides/slide39.xml"/><Relationship Id="rId5" Type="http://schemas.openxmlformats.org/officeDocument/2006/relationships/slide" Target="slides/slide3.xml"/><Relationship Id="rId15" Type="http://schemas.openxmlformats.org/officeDocument/2006/relationships/slide" Target="slides/slide13.xml"/><Relationship Id="rId22" Type="http://schemas.openxmlformats.org/officeDocument/2006/relationships/slide" Target="slides/slide20.xml"/><Relationship Id="rId21" Type="http://schemas.openxmlformats.org/officeDocument/2006/relationships/slide" Target="slides/slide1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
  <c:chart>
    <c:autoTitleDeleted val="1"/>
    <c:view3D>
      <c:hPercent val="55"/>
      <c:depthPercent val="100"/>
      <c:rAngAx val="1"/>
    </c:view3D>
    <c:floor>
      <c:spPr>
        <a:solidFill>
          <a:srgbClr val="C0C0C0"/>
        </a:solidFill>
        <a:ln w="3175">
          <a:solidFill>
            <a:schemeClr val="tx1"/>
          </a:solidFill>
          <a:prstDash val="solid"/>
        </a:ln>
      </c:spPr>
    </c:floor>
    <c:sideWall>
      <c:spPr>
        <a:noFill/>
        <a:ln w="12700">
          <a:solidFill>
            <a:schemeClr val="tx1"/>
          </a:solidFill>
          <a:prstDash val="solid"/>
        </a:ln>
      </c:spPr>
    </c:sideWall>
    <c:backWall>
      <c:spPr>
        <a:noFill/>
        <a:ln w="12700">
          <a:solidFill>
            <a:schemeClr val="tx1"/>
          </a:solidFill>
          <a:prstDash val="solid"/>
        </a:ln>
      </c:spPr>
    </c:backWall>
    <c:plotArea>
      <c:layout>
        <c:manualLayout>
          <c:layoutTarget val="inner"/>
          <c:xMode val="edge"/>
          <c:yMode val="edge"/>
          <c:x val="0.0788013318534961"/>
          <c:y val="0.0179282868525896"/>
          <c:w val="0.910099889012208"/>
          <c:h val="0.876494023904383"/>
        </c:manualLayout>
      </c:layout>
      <c:bar3DChart>
        <c:barDir val="col"/>
        <c:grouping val="clustered"/>
        <c:ser>
          <c:idx val="0"/>
          <c:order val="0"/>
          <c:tx>
            <c:strRef>
              <c:f>Sheet1!$A$2</c:f>
              <c:strCache>
                <c:ptCount val="1"/>
                <c:pt idx="0">
                  <c:v>East</c:v>
                </c:pt>
              </c:strCache>
            </c:strRef>
          </c:tx>
          <c:spPr>
            <a:solidFill>
              <a:schemeClr val="accent1"/>
            </a:solidFill>
            <a:ln w="12700">
              <a:solidFill>
                <a:schemeClr val="tx1"/>
              </a:solidFill>
              <a:prstDash val="solid"/>
            </a:ln>
          </c:spPr>
          <c:dLbls>
            <c:spPr>
              <a:noFill/>
              <a:ln w="25400">
                <a:noFill/>
              </a:ln>
            </c:spPr>
            <c:txPr>
              <a:bodyPr/>
              <a:lstStyle/>
              <a:p>
                <a:pPr>
                  <a:defRPr sz="1600" b="1" i="0" u="none" strike="noStrike" baseline="0">
                    <a:solidFill>
                      <a:schemeClr val="tx1"/>
                    </a:solidFill>
                    <a:latin typeface="Arial"/>
                    <a:ea typeface="Arial"/>
                    <a:cs typeface="Arial"/>
                  </a:defRPr>
                </a:pPr>
                <a:endParaRPr lang="en-US"/>
              </a:p>
            </c:txPr>
            <c:showVal val="1"/>
          </c:dLbls>
          <c:cat>
            <c:strRef>
              <c:f>Sheet1!$B$1:$C$1</c:f>
              <c:strCache>
                <c:ptCount val="2"/>
                <c:pt idx="0">
                  <c:v>Rwanda (n=538)</c:v>
                </c:pt>
                <c:pt idx="1">
                  <c:v>Uganda (n=491)</c:v>
                </c:pt>
              </c:strCache>
            </c:strRef>
          </c:cat>
          <c:val>
            <c:numRef>
              <c:f>Sheet1!$B$2:$C$2</c:f>
              <c:numCache>
                <c:formatCode>General</c:formatCode>
                <c:ptCount val="2"/>
                <c:pt idx="0">
                  <c:v>62.0</c:v>
                </c:pt>
                <c:pt idx="1">
                  <c:v>29.0</c:v>
                </c:pt>
              </c:numCache>
            </c:numRef>
          </c:val>
        </c:ser>
        <c:dLbls>
          <c:showVal val="1"/>
        </c:dLbls>
        <c:gapDepth val="0"/>
        <c:shape val="box"/>
        <c:axId val="777178280"/>
        <c:axId val="777181832"/>
        <c:axId val="0"/>
      </c:bar3DChart>
      <c:catAx>
        <c:axId val="777178280"/>
        <c:scaling>
          <c:orientation val="minMax"/>
        </c:scaling>
        <c:axPos val="b"/>
        <c:numFmt formatCode="General" sourceLinked="1"/>
        <c:tickLblPos val="low"/>
        <c:spPr>
          <a:ln w="3175">
            <a:solidFill>
              <a:schemeClr val="tx1"/>
            </a:solidFill>
            <a:prstDash val="solid"/>
          </a:ln>
        </c:spPr>
        <c:txPr>
          <a:bodyPr rot="0" vert="horz"/>
          <a:lstStyle/>
          <a:p>
            <a:pPr>
              <a:defRPr sz="1600" b="1" i="0" u="none" strike="noStrike" baseline="0">
                <a:solidFill>
                  <a:schemeClr val="tx1"/>
                </a:solidFill>
                <a:latin typeface="Arial"/>
                <a:ea typeface="Arial"/>
                <a:cs typeface="Arial"/>
              </a:defRPr>
            </a:pPr>
            <a:endParaRPr lang="en-US"/>
          </a:p>
        </c:txPr>
        <c:crossAx val="777181832"/>
        <c:crosses val="autoZero"/>
        <c:auto val="1"/>
        <c:lblAlgn val="ctr"/>
        <c:lblOffset val="100"/>
        <c:tickLblSkip val="1"/>
        <c:tickMarkSkip val="1"/>
      </c:catAx>
      <c:valAx>
        <c:axId val="777181832"/>
        <c:scaling>
          <c:orientation val="minMax"/>
        </c:scaling>
        <c:axPos val="l"/>
        <c:majorGridlines>
          <c:spPr>
            <a:ln w="3175">
              <a:solidFill>
                <a:schemeClr val="tx1"/>
              </a:solidFill>
              <a:prstDash val="solid"/>
            </a:ln>
          </c:spPr>
        </c:majorGridlines>
        <c:title>
          <c:tx>
            <c:rich>
              <a:bodyPr rot="0" vert="horz"/>
              <a:lstStyle/>
              <a:p>
                <a:pPr algn="ctr">
                  <a:defRPr sz="1600" b="1" i="0" u="none" strike="noStrike" baseline="0">
                    <a:solidFill>
                      <a:schemeClr val="tx1"/>
                    </a:solidFill>
                    <a:latin typeface="Arial"/>
                    <a:ea typeface="Arial"/>
                    <a:cs typeface="Arial"/>
                  </a:defRPr>
                </a:pPr>
                <a:r>
                  <a:rPr lang="en-US"/>
                  <a:t>%</a:t>
                </a:r>
              </a:p>
            </c:rich>
          </c:tx>
          <c:layout>
            <c:manualLayout>
              <c:xMode val="edge"/>
              <c:yMode val="edge"/>
              <c:x val="0.0366259711431742"/>
              <c:y val="0.456175298804781"/>
            </c:manualLayout>
          </c:layout>
          <c:spPr>
            <a:noFill/>
            <a:ln w="25400">
              <a:noFill/>
            </a:ln>
          </c:spPr>
        </c:title>
        <c:numFmt formatCode="General" sourceLinked="1"/>
        <c:tickLblPos val="nextTo"/>
        <c:spPr>
          <a:ln w="3175">
            <a:solidFill>
              <a:schemeClr val="tx1"/>
            </a:solidFill>
            <a:prstDash val="solid"/>
          </a:ln>
        </c:spPr>
        <c:txPr>
          <a:bodyPr rot="0" vert="horz"/>
          <a:lstStyle/>
          <a:p>
            <a:pPr>
              <a:defRPr sz="1600" b="1" i="0" u="none" strike="noStrike" baseline="0">
                <a:solidFill>
                  <a:schemeClr val="tx1"/>
                </a:solidFill>
                <a:latin typeface="Arial"/>
                <a:ea typeface="Arial"/>
                <a:cs typeface="Arial"/>
              </a:defRPr>
            </a:pPr>
            <a:endParaRPr lang="en-US"/>
          </a:p>
        </c:txPr>
        <c:crossAx val="777178280"/>
        <c:crosses val="autoZero"/>
        <c:crossBetween val="between"/>
      </c:valAx>
      <c:spPr>
        <a:noFill/>
        <a:ln w="25400">
          <a:noFill/>
        </a:ln>
      </c:spPr>
    </c:plotArea>
    <c:plotVisOnly val="1"/>
    <c:dispBlanksAs val="gap"/>
  </c:chart>
  <c:spPr>
    <a:noFill/>
    <a:ln>
      <a:noFill/>
    </a:ln>
  </c:spPr>
  <c:txPr>
    <a:bodyPr/>
    <a:lstStyle/>
    <a:p>
      <a:pPr>
        <a:defRPr sz="1600" b="1" i="0" u="none" strike="noStrike" baseline="0">
          <a:solidFill>
            <a:schemeClr val="tx1"/>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2"/>
  <c:chart>
    <c:autoTitleDeleted val="1"/>
    <c:plotArea>
      <c:layout>
        <c:manualLayout>
          <c:layoutTarget val="inner"/>
          <c:xMode val="edge"/>
          <c:yMode val="edge"/>
          <c:x val="0.516642547033285"/>
          <c:y val="0.0018450184501845"/>
          <c:w val="0.447178002894356"/>
          <c:h val="1.0"/>
        </c:manualLayout>
      </c:layout>
      <c:barChart>
        <c:barDir val="bar"/>
        <c:grouping val="clustered"/>
        <c:ser>
          <c:idx val="2"/>
          <c:order val="0"/>
          <c:tx>
            <c:strRef>
              <c:f>Sheet1!$B$1</c:f>
              <c:strCache>
                <c:ptCount val="1"/>
              </c:strCache>
            </c:strRef>
          </c:tx>
          <c:spPr>
            <a:gradFill rotWithShape="0">
              <a:gsLst>
                <a:gs pos="0">
                  <a:srgbClr val="CCFFFF"/>
                </a:gs>
                <a:gs pos="50000">
                  <a:srgbClr val="CCCCFF"/>
                </a:gs>
                <a:gs pos="100000">
                  <a:srgbClr val="CCFFFF"/>
                </a:gs>
              </a:gsLst>
              <a:lin ang="2700000" scaled="1"/>
            </a:gradFill>
            <a:ln w="24296">
              <a:solidFill>
                <a:srgbClr val="000080"/>
              </a:solidFill>
              <a:prstDash val="solid"/>
            </a:ln>
          </c:spPr>
          <c:dPt>
            <c:idx val="0"/>
            <c:spPr>
              <a:solidFill>
                <a:srgbClr val="000080"/>
              </a:solidFill>
              <a:ln w="24296">
                <a:solidFill>
                  <a:srgbClr val="000080"/>
                </a:solidFill>
                <a:prstDash val="solid"/>
              </a:ln>
            </c:spPr>
          </c:dPt>
          <c:dLbls>
            <c:numFmt formatCode="0" sourceLinked="0"/>
            <c:spPr>
              <a:noFill/>
              <a:ln w="24296">
                <a:noFill/>
              </a:ln>
            </c:spPr>
            <c:txPr>
              <a:bodyPr/>
              <a:lstStyle/>
              <a:p>
                <a:pPr>
                  <a:defRPr sz="1578" b="1" i="0" u="none" strike="noStrike" baseline="0">
                    <a:solidFill>
                      <a:schemeClr val="tx1"/>
                    </a:solidFill>
                    <a:latin typeface="Arial"/>
                    <a:ea typeface="Arial"/>
                    <a:cs typeface="Arial"/>
                  </a:defRPr>
                </a:pPr>
                <a:endParaRPr lang="en-US"/>
              </a:p>
            </c:txPr>
            <c:showVal val="1"/>
          </c:dLbls>
          <c:cat>
            <c:strRef>
              <c:f>Sheet1!$A$2:$A$9</c:f>
              <c:strCache>
                <c:ptCount val="8"/>
                <c:pt idx="0">
                  <c:v>All items</c:v>
                </c:pt>
                <c:pt idx="1">
                  <c:v>Observed written policy for pre- and post-test counseling</c:v>
                </c:pt>
                <c:pt idx="2">
                  <c:v>At least one trained counselor assigned to the HIV testing site</c:v>
                </c:pt>
                <c:pt idx="3">
                  <c:v>Observed guidelines for counseling content</c:v>
                </c:pt>
                <c:pt idx="4">
                  <c:v>Observed policy on confidentiality of test results</c:v>
                </c:pt>
                <c:pt idx="5">
                  <c:v>Up to date record for clients receiving pre- and post-test counseling</c:v>
                </c:pt>
                <c:pt idx="6">
                  <c:v>Observed system for linking counseling records to test results</c:v>
                </c:pt>
                <c:pt idx="7">
                  <c:v>Visual and auditory privacy</c:v>
                </c:pt>
              </c:strCache>
            </c:strRef>
          </c:cat>
          <c:val>
            <c:numRef>
              <c:f>Sheet1!$B$2:$B$9</c:f>
              <c:numCache>
                <c:formatCode>General</c:formatCode>
                <c:ptCount val="8"/>
                <c:pt idx="0">
                  <c:v>4.0</c:v>
                </c:pt>
                <c:pt idx="1">
                  <c:v>23.0</c:v>
                </c:pt>
                <c:pt idx="2">
                  <c:v>96.0</c:v>
                </c:pt>
                <c:pt idx="3">
                  <c:v>64.0</c:v>
                </c:pt>
                <c:pt idx="4">
                  <c:v>15.0</c:v>
                </c:pt>
                <c:pt idx="5">
                  <c:v>37.0</c:v>
                </c:pt>
                <c:pt idx="6">
                  <c:v>79.0</c:v>
                </c:pt>
                <c:pt idx="7">
                  <c:v>93.0</c:v>
                </c:pt>
              </c:numCache>
            </c:numRef>
          </c:val>
        </c:ser>
        <c:dLbls>
          <c:showVal val="1"/>
        </c:dLbls>
        <c:gapWidth val="20"/>
        <c:overlap val="100"/>
        <c:axId val="777289480"/>
        <c:axId val="777293160"/>
      </c:barChart>
      <c:catAx>
        <c:axId val="777289480"/>
        <c:scaling>
          <c:orientation val="minMax"/>
        </c:scaling>
        <c:axPos val="l"/>
        <c:numFmt formatCode="General" sourceLinked="1"/>
        <c:majorTickMark val="none"/>
        <c:minorTickMark val="in"/>
        <c:tickLblPos val="nextTo"/>
        <c:spPr>
          <a:ln w="24296">
            <a:solidFill>
              <a:srgbClr val="000080"/>
            </a:solidFill>
            <a:prstDash val="solid"/>
          </a:ln>
        </c:spPr>
        <c:txPr>
          <a:bodyPr rot="0" vert="horz"/>
          <a:lstStyle/>
          <a:p>
            <a:pPr>
              <a:defRPr sz="1148" b="1" i="0" u="none" strike="noStrike" baseline="0">
                <a:solidFill>
                  <a:schemeClr val="tx1"/>
                </a:solidFill>
                <a:latin typeface="@Arial Unicode MS"/>
                <a:ea typeface="@Arial Unicode MS"/>
                <a:cs typeface="@Arial Unicode MS"/>
              </a:defRPr>
            </a:pPr>
            <a:endParaRPr lang="en-US"/>
          </a:p>
        </c:txPr>
        <c:crossAx val="777293160"/>
        <c:crosses val="autoZero"/>
        <c:auto val="1"/>
        <c:lblAlgn val="ctr"/>
        <c:lblOffset val="100"/>
        <c:tickLblSkip val="1"/>
        <c:tickMarkSkip val="1"/>
      </c:catAx>
      <c:valAx>
        <c:axId val="777293160"/>
        <c:scaling>
          <c:orientation val="minMax"/>
        </c:scaling>
        <c:delete val="1"/>
        <c:axPos val="b"/>
        <c:numFmt formatCode="General" sourceLinked="1"/>
        <c:tickLblPos val="nextTo"/>
        <c:crossAx val="777289480"/>
        <c:crosses val="autoZero"/>
        <c:crossBetween val="between"/>
      </c:valAx>
      <c:spPr>
        <a:noFill/>
        <a:ln w="24296">
          <a:noFill/>
        </a:ln>
      </c:spPr>
    </c:plotArea>
    <c:plotVisOnly val="1"/>
    <c:dispBlanksAs val="gap"/>
  </c:chart>
  <c:spPr>
    <a:noFill/>
    <a:ln>
      <a:noFill/>
    </a:ln>
  </c:spPr>
  <c:txPr>
    <a:bodyPr/>
    <a:lstStyle/>
    <a:p>
      <a:pPr>
        <a:defRPr sz="1411" b="1" i="0" u="none" strike="noStrike" baseline="0">
          <a:solidFill>
            <a:schemeClr val="tx1"/>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
  <c:chart>
    <c:autoTitleDeleted val="1"/>
    <c:plotArea>
      <c:layout>
        <c:manualLayout>
          <c:layoutTarget val="inner"/>
          <c:xMode val="edge"/>
          <c:yMode val="edge"/>
          <c:x val="0.516642547033285"/>
          <c:y val="0.0018450184501845"/>
          <c:w val="0.447178002894356"/>
          <c:h val="1.0"/>
        </c:manualLayout>
      </c:layout>
      <c:barChart>
        <c:barDir val="bar"/>
        <c:grouping val="clustered"/>
        <c:ser>
          <c:idx val="2"/>
          <c:order val="0"/>
          <c:tx>
            <c:strRef>
              <c:f>Sheet1!$B$1</c:f>
              <c:strCache>
                <c:ptCount val="1"/>
              </c:strCache>
            </c:strRef>
          </c:tx>
          <c:spPr>
            <a:gradFill rotWithShape="0">
              <a:gsLst>
                <a:gs pos="0">
                  <a:srgbClr val="CCFFFF"/>
                </a:gs>
                <a:gs pos="50000">
                  <a:srgbClr val="CCCCFF"/>
                </a:gs>
                <a:gs pos="100000">
                  <a:srgbClr val="CCFFFF"/>
                </a:gs>
              </a:gsLst>
              <a:lin ang="2700000" scaled="1"/>
            </a:gradFill>
            <a:ln w="24296">
              <a:solidFill>
                <a:srgbClr val="000080"/>
              </a:solidFill>
              <a:prstDash val="solid"/>
            </a:ln>
          </c:spPr>
          <c:dPt>
            <c:idx val="0"/>
            <c:spPr>
              <a:solidFill>
                <a:srgbClr val="000080"/>
              </a:solidFill>
              <a:ln w="24296">
                <a:solidFill>
                  <a:srgbClr val="000080"/>
                </a:solidFill>
                <a:prstDash val="solid"/>
              </a:ln>
            </c:spPr>
          </c:dPt>
          <c:dLbls>
            <c:numFmt formatCode="0" sourceLinked="0"/>
            <c:spPr>
              <a:noFill/>
              <a:ln w="24296">
                <a:noFill/>
              </a:ln>
            </c:spPr>
            <c:txPr>
              <a:bodyPr/>
              <a:lstStyle/>
              <a:p>
                <a:pPr>
                  <a:defRPr sz="1578" b="1" i="0" u="none" strike="noStrike" baseline="0">
                    <a:solidFill>
                      <a:schemeClr val="tx1"/>
                    </a:solidFill>
                    <a:latin typeface="Arial"/>
                    <a:ea typeface="Arial"/>
                    <a:cs typeface="Arial"/>
                  </a:defRPr>
                </a:pPr>
                <a:endParaRPr lang="en-US"/>
              </a:p>
            </c:txPr>
            <c:showVal val="1"/>
          </c:dLbls>
          <c:cat>
            <c:strRef>
              <c:f>Sheet1!$A$2:$A$9</c:f>
              <c:strCache>
                <c:ptCount val="8"/>
                <c:pt idx="0">
                  <c:v>All items</c:v>
                </c:pt>
                <c:pt idx="1">
                  <c:v>Observed written policy for pre- and post-test counseling</c:v>
                </c:pt>
                <c:pt idx="2">
                  <c:v>At least one trained counselor assigned to the HIV testing site</c:v>
                </c:pt>
                <c:pt idx="3">
                  <c:v>Observed guidelines for counseling content</c:v>
                </c:pt>
                <c:pt idx="4">
                  <c:v>Observed policy on confidentiality of test results</c:v>
                </c:pt>
                <c:pt idx="5">
                  <c:v>Up to date record for clients receiving pre- and post-test counseling</c:v>
                </c:pt>
                <c:pt idx="6">
                  <c:v>Observed system for linking counseling records to test results</c:v>
                </c:pt>
                <c:pt idx="7">
                  <c:v>Visual and auditory privacy</c:v>
                </c:pt>
              </c:strCache>
            </c:strRef>
          </c:cat>
          <c:val>
            <c:numRef>
              <c:f>Sheet1!$B$2:$B$9</c:f>
              <c:numCache>
                <c:formatCode>General</c:formatCode>
                <c:ptCount val="8"/>
                <c:pt idx="0">
                  <c:v>3.0</c:v>
                </c:pt>
                <c:pt idx="1">
                  <c:v>28.0</c:v>
                </c:pt>
                <c:pt idx="2">
                  <c:v>97.0</c:v>
                </c:pt>
                <c:pt idx="3">
                  <c:v>25.0</c:v>
                </c:pt>
                <c:pt idx="4">
                  <c:v>11.0</c:v>
                </c:pt>
                <c:pt idx="5">
                  <c:v>18.0</c:v>
                </c:pt>
                <c:pt idx="6">
                  <c:v>57.0</c:v>
                </c:pt>
                <c:pt idx="7">
                  <c:v>89.0</c:v>
                </c:pt>
              </c:numCache>
            </c:numRef>
          </c:val>
        </c:ser>
        <c:dLbls>
          <c:showVal val="1"/>
        </c:dLbls>
        <c:gapWidth val="20"/>
        <c:overlap val="100"/>
        <c:axId val="777396616"/>
        <c:axId val="777400248"/>
      </c:barChart>
      <c:catAx>
        <c:axId val="777396616"/>
        <c:scaling>
          <c:orientation val="minMax"/>
        </c:scaling>
        <c:axPos val="l"/>
        <c:numFmt formatCode="General" sourceLinked="1"/>
        <c:majorTickMark val="none"/>
        <c:minorTickMark val="in"/>
        <c:tickLblPos val="nextTo"/>
        <c:spPr>
          <a:ln w="24296">
            <a:solidFill>
              <a:srgbClr val="000080"/>
            </a:solidFill>
            <a:prstDash val="solid"/>
          </a:ln>
        </c:spPr>
        <c:txPr>
          <a:bodyPr rot="0" vert="horz"/>
          <a:lstStyle/>
          <a:p>
            <a:pPr>
              <a:defRPr sz="1148" b="1" i="0" u="none" strike="noStrike" baseline="0">
                <a:solidFill>
                  <a:schemeClr val="tx1"/>
                </a:solidFill>
                <a:latin typeface="@Arial Unicode MS"/>
                <a:ea typeface="@Arial Unicode MS"/>
                <a:cs typeface="@Arial Unicode MS"/>
              </a:defRPr>
            </a:pPr>
            <a:endParaRPr lang="en-US"/>
          </a:p>
        </c:txPr>
        <c:crossAx val="777400248"/>
        <c:crosses val="autoZero"/>
        <c:auto val="1"/>
        <c:lblAlgn val="ctr"/>
        <c:lblOffset val="100"/>
        <c:tickLblSkip val="1"/>
        <c:tickMarkSkip val="1"/>
      </c:catAx>
      <c:valAx>
        <c:axId val="777400248"/>
        <c:scaling>
          <c:orientation val="minMax"/>
        </c:scaling>
        <c:delete val="1"/>
        <c:axPos val="b"/>
        <c:numFmt formatCode="General" sourceLinked="1"/>
        <c:tickLblPos val="nextTo"/>
        <c:crossAx val="777396616"/>
        <c:crosses val="autoZero"/>
        <c:crossBetween val="between"/>
      </c:valAx>
      <c:spPr>
        <a:noFill/>
        <a:ln w="24296">
          <a:noFill/>
        </a:ln>
      </c:spPr>
    </c:plotArea>
    <c:plotVisOnly val="1"/>
    <c:dispBlanksAs val="gap"/>
  </c:chart>
  <c:spPr>
    <a:noFill/>
    <a:ln>
      <a:noFill/>
    </a:ln>
  </c:spPr>
  <c:txPr>
    <a:bodyPr/>
    <a:lstStyle/>
    <a:p>
      <a:pPr>
        <a:defRPr sz="1411" b="1" i="0" u="none" strike="noStrike" baseline="0">
          <a:solidFill>
            <a:schemeClr val="tx1"/>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0667447306791569"/>
          <c:y val="0.0428265524625268"/>
          <c:w val="0.846604215456675"/>
          <c:h val="0.730192719486081"/>
        </c:manualLayout>
      </c:layout>
      <c:barChart>
        <c:barDir val="col"/>
        <c:grouping val="clustered"/>
        <c:ser>
          <c:idx val="1"/>
          <c:order val="0"/>
          <c:tx>
            <c:strRef>
              <c:f>Sheet1!$A$3</c:f>
              <c:strCache>
                <c:ptCount val="1"/>
                <c:pt idx="0">
                  <c:v>Knows source of testing</c:v>
                </c:pt>
              </c:strCache>
            </c:strRef>
          </c:tx>
          <c:spPr>
            <a:solidFill>
              <a:schemeClr val="accent2"/>
            </a:solidFill>
            <a:ln w="13437">
              <a:solidFill>
                <a:schemeClr val="tx1"/>
              </a:solidFill>
              <a:prstDash val="solid"/>
            </a:ln>
            <a:effectLst>
              <a:outerShdw dist="35921" dir="2700000" algn="br">
                <a:srgbClr val="000000"/>
              </a:outerShdw>
            </a:effectLst>
          </c:spPr>
          <c:dLbls>
            <c:showVal val="1"/>
          </c:dLbls>
          <c:cat>
            <c:strRef>
              <c:f>Sheet1!$B$2:$D$2</c:f>
              <c:strCache>
                <c:ptCount val="3"/>
                <c:pt idx="0">
                  <c:v>Urban</c:v>
                </c:pt>
                <c:pt idx="1">
                  <c:v>Rural</c:v>
                </c:pt>
                <c:pt idx="2">
                  <c:v>All</c:v>
                </c:pt>
              </c:strCache>
            </c:strRef>
          </c:cat>
          <c:val>
            <c:numRef>
              <c:f>Sheet1!$B$3:$D$3</c:f>
              <c:numCache>
                <c:formatCode>General</c:formatCode>
                <c:ptCount val="3"/>
                <c:pt idx="0">
                  <c:v>93.6</c:v>
                </c:pt>
                <c:pt idx="1">
                  <c:v>81.5</c:v>
                </c:pt>
                <c:pt idx="2">
                  <c:v>86.6</c:v>
                </c:pt>
              </c:numCache>
            </c:numRef>
          </c:val>
        </c:ser>
        <c:ser>
          <c:idx val="2"/>
          <c:order val="1"/>
          <c:tx>
            <c:strRef>
              <c:f>Sheet1!$A$4</c:f>
              <c:strCache>
                <c:ptCount val="1"/>
                <c:pt idx="0">
                  <c:v>Has been tested</c:v>
                </c:pt>
              </c:strCache>
            </c:strRef>
          </c:tx>
          <c:spPr>
            <a:solidFill>
              <a:schemeClr val="hlink"/>
            </a:solidFill>
            <a:ln w="13437">
              <a:solidFill>
                <a:schemeClr val="tx1"/>
              </a:solidFill>
              <a:prstDash val="solid"/>
            </a:ln>
            <a:effectLst>
              <a:outerShdw dist="35921" dir="2700000" algn="br">
                <a:srgbClr val="000000"/>
              </a:outerShdw>
            </a:effectLst>
          </c:spPr>
          <c:dLbls>
            <c:showVal val="1"/>
          </c:dLbls>
          <c:cat>
            <c:strRef>
              <c:f>Sheet1!$B$2:$D$2</c:f>
              <c:strCache>
                <c:ptCount val="3"/>
                <c:pt idx="0">
                  <c:v>Urban</c:v>
                </c:pt>
                <c:pt idx="1">
                  <c:v>Rural</c:v>
                </c:pt>
                <c:pt idx="2">
                  <c:v>All</c:v>
                </c:pt>
              </c:strCache>
            </c:strRef>
          </c:cat>
          <c:val>
            <c:numRef>
              <c:f>Sheet1!$B$4:$D$4</c:f>
              <c:numCache>
                <c:formatCode>General</c:formatCode>
                <c:ptCount val="3"/>
                <c:pt idx="0">
                  <c:v>46.2</c:v>
                </c:pt>
                <c:pt idx="1">
                  <c:v>27.4</c:v>
                </c:pt>
                <c:pt idx="2">
                  <c:v>35.30000000000001</c:v>
                </c:pt>
              </c:numCache>
            </c:numRef>
          </c:val>
        </c:ser>
        <c:dLbls/>
        <c:axId val="777634072"/>
        <c:axId val="777637704"/>
      </c:barChart>
      <c:catAx>
        <c:axId val="777634072"/>
        <c:scaling>
          <c:orientation val="minMax"/>
        </c:scaling>
        <c:axPos val="b"/>
        <c:numFmt formatCode="General" sourceLinked="1"/>
        <c:tickLblPos val="nextTo"/>
        <c:spPr>
          <a:ln w="3359">
            <a:solidFill>
              <a:schemeClr val="tx1"/>
            </a:solidFill>
            <a:prstDash val="solid"/>
          </a:ln>
        </c:spPr>
        <c:txPr>
          <a:bodyPr rot="0" vert="horz"/>
          <a:lstStyle/>
          <a:p>
            <a:pPr>
              <a:defRPr sz="1746" b="1" i="0" u="none" strike="noStrike" baseline="0">
                <a:solidFill>
                  <a:schemeClr val="tx1"/>
                </a:solidFill>
                <a:latin typeface="Arial"/>
                <a:ea typeface="Arial"/>
                <a:cs typeface="Arial"/>
              </a:defRPr>
            </a:pPr>
            <a:endParaRPr lang="en-US"/>
          </a:p>
        </c:txPr>
        <c:crossAx val="777637704"/>
        <c:crosses val="autoZero"/>
        <c:auto val="1"/>
        <c:lblAlgn val="ctr"/>
        <c:lblOffset val="100"/>
        <c:tickLblSkip val="1"/>
        <c:tickMarkSkip val="1"/>
      </c:catAx>
      <c:valAx>
        <c:axId val="777637704"/>
        <c:scaling>
          <c:orientation val="minMax"/>
        </c:scaling>
        <c:axPos val="l"/>
        <c:numFmt formatCode="General" sourceLinked="1"/>
        <c:tickLblPos val="nextTo"/>
        <c:spPr>
          <a:ln w="3359">
            <a:solidFill>
              <a:schemeClr val="tx1"/>
            </a:solidFill>
            <a:prstDash val="solid"/>
          </a:ln>
        </c:spPr>
        <c:txPr>
          <a:bodyPr rot="0" vert="horz"/>
          <a:lstStyle/>
          <a:p>
            <a:pPr>
              <a:defRPr sz="1746" b="1" i="0" u="none" strike="noStrike" baseline="0">
                <a:solidFill>
                  <a:schemeClr val="tx1"/>
                </a:solidFill>
                <a:latin typeface="Arial"/>
                <a:ea typeface="Arial"/>
                <a:cs typeface="Arial"/>
              </a:defRPr>
            </a:pPr>
            <a:endParaRPr lang="en-US"/>
          </a:p>
        </c:txPr>
        <c:crossAx val="777634072"/>
        <c:crosses val="autoZero"/>
        <c:crossBetween val="between"/>
        <c:majorUnit val="5.0"/>
        <c:minorUnit val="2.0"/>
      </c:valAx>
      <c:spPr>
        <a:noFill/>
        <a:ln w="26874">
          <a:noFill/>
        </a:ln>
      </c:spPr>
    </c:plotArea>
    <c:legend>
      <c:legendPos val="b"/>
      <c:layout>
        <c:manualLayout>
          <c:xMode val="edge"/>
          <c:yMode val="edge"/>
          <c:x val="0.0714285714285714"/>
          <c:y val="0.925053533190578"/>
          <c:w val="0.819672131147541"/>
          <c:h val="0.0663811563169165"/>
        </c:manualLayout>
      </c:layout>
      <c:spPr>
        <a:noFill/>
        <a:ln w="26874">
          <a:noFill/>
        </a:ln>
      </c:spPr>
      <c:txPr>
        <a:bodyPr/>
        <a:lstStyle/>
        <a:p>
          <a:pPr>
            <a:defRPr sz="15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904" b="1" i="0" u="none" strike="noStrike" baseline="0">
          <a:solidFill>
            <a:schemeClr val="tx1"/>
          </a:solidFill>
          <a:latin typeface="Arial"/>
          <a:ea typeface="Arial"/>
          <a:cs typeface="Arial"/>
        </a:defRPr>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
  <c:chart>
    <c:autoTitleDeleted val="1"/>
    <c:plotArea>
      <c:layout>
        <c:manualLayout>
          <c:layoutTarget val="inner"/>
          <c:xMode val="edge"/>
          <c:yMode val="edge"/>
          <c:x val="0.0667447306791569"/>
          <c:y val="0.0428265524625268"/>
          <c:w val="0.846604215456675"/>
          <c:h val="0.730192719486081"/>
        </c:manualLayout>
      </c:layout>
      <c:barChart>
        <c:barDir val="col"/>
        <c:grouping val="clustered"/>
        <c:ser>
          <c:idx val="1"/>
          <c:order val="0"/>
          <c:tx>
            <c:strRef>
              <c:f>Sheet1!$A$2</c:f>
              <c:strCache>
                <c:ptCount val="1"/>
                <c:pt idx="0">
                  <c:v>Knows source of testing</c:v>
                </c:pt>
              </c:strCache>
            </c:strRef>
          </c:tx>
          <c:spPr>
            <a:solidFill>
              <a:schemeClr val="accent2"/>
            </a:solidFill>
            <a:ln w="13437">
              <a:solidFill>
                <a:schemeClr val="tx1"/>
              </a:solidFill>
              <a:prstDash val="solid"/>
            </a:ln>
            <a:effectLst>
              <a:outerShdw dist="35921" dir="2700000" algn="br">
                <a:srgbClr val="000000"/>
              </a:outerShdw>
            </a:effectLst>
          </c:spPr>
          <c:dLbls>
            <c:showVal val="1"/>
          </c:dLbls>
          <c:cat>
            <c:strRef>
              <c:f>Sheet1!$B$1:$C$1</c:f>
              <c:strCache>
                <c:ptCount val="2"/>
                <c:pt idx="0">
                  <c:v>Men</c:v>
                </c:pt>
                <c:pt idx="1">
                  <c:v>Women</c:v>
                </c:pt>
              </c:strCache>
            </c:strRef>
          </c:cat>
          <c:val>
            <c:numRef>
              <c:f>Sheet1!$B$2:$C$2</c:f>
              <c:numCache>
                <c:formatCode>General</c:formatCode>
                <c:ptCount val="2"/>
                <c:pt idx="0">
                  <c:v>87.4</c:v>
                </c:pt>
                <c:pt idx="1">
                  <c:v>86.6</c:v>
                </c:pt>
              </c:numCache>
            </c:numRef>
          </c:val>
        </c:ser>
        <c:ser>
          <c:idx val="2"/>
          <c:order val="1"/>
          <c:tx>
            <c:strRef>
              <c:f>Sheet1!$A$3</c:f>
              <c:strCache>
                <c:ptCount val="1"/>
                <c:pt idx="0">
                  <c:v>Has been tested</c:v>
                </c:pt>
              </c:strCache>
            </c:strRef>
          </c:tx>
          <c:spPr>
            <a:solidFill>
              <a:schemeClr val="hlink"/>
            </a:solidFill>
            <a:ln w="13437">
              <a:solidFill>
                <a:schemeClr val="tx1"/>
              </a:solidFill>
              <a:prstDash val="solid"/>
            </a:ln>
            <a:effectLst>
              <a:outerShdw dist="35921" dir="2700000" algn="br">
                <a:srgbClr val="000000"/>
              </a:outerShdw>
            </a:effectLst>
          </c:spPr>
          <c:dLbls>
            <c:showVal val="1"/>
          </c:dLbls>
          <c:cat>
            <c:strRef>
              <c:f>Sheet1!$B$1:$C$1</c:f>
              <c:strCache>
                <c:ptCount val="2"/>
                <c:pt idx="0">
                  <c:v>Men</c:v>
                </c:pt>
                <c:pt idx="1">
                  <c:v>Women</c:v>
                </c:pt>
              </c:strCache>
            </c:strRef>
          </c:cat>
          <c:val>
            <c:numRef>
              <c:f>Sheet1!$B$3:$C$3</c:f>
              <c:numCache>
                <c:formatCode>General</c:formatCode>
                <c:ptCount val="2"/>
                <c:pt idx="0">
                  <c:v>20.2</c:v>
                </c:pt>
                <c:pt idx="1">
                  <c:v>35.30000000000001</c:v>
                </c:pt>
              </c:numCache>
            </c:numRef>
          </c:val>
        </c:ser>
        <c:dLbls/>
        <c:axId val="777725752"/>
        <c:axId val="777729384"/>
      </c:barChart>
      <c:catAx>
        <c:axId val="777725752"/>
        <c:scaling>
          <c:orientation val="minMax"/>
        </c:scaling>
        <c:axPos val="b"/>
        <c:numFmt formatCode="General" sourceLinked="1"/>
        <c:tickLblPos val="nextTo"/>
        <c:spPr>
          <a:ln w="3359">
            <a:solidFill>
              <a:schemeClr val="tx1"/>
            </a:solidFill>
            <a:prstDash val="solid"/>
          </a:ln>
        </c:spPr>
        <c:txPr>
          <a:bodyPr rot="0" vert="horz"/>
          <a:lstStyle/>
          <a:p>
            <a:pPr>
              <a:defRPr sz="1746" b="1" i="0" u="none" strike="noStrike" baseline="0">
                <a:solidFill>
                  <a:schemeClr val="tx1"/>
                </a:solidFill>
                <a:latin typeface="Arial"/>
                <a:ea typeface="Arial"/>
                <a:cs typeface="Arial"/>
              </a:defRPr>
            </a:pPr>
            <a:endParaRPr lang="en-US"/>
          </a:p>
        </c:txPr>
        <c:crossAx val="777729384"/>
        <c:crosses val="autoZero"/>
        <c:auto val="1"/>
        <c:lblAlgn val="ctr"/>
        <c:lblOffset val="100"/>
        <c:tickLblSkip val="1"/>
        <c:tickMarkSkip val="1"/>
      </c:catAx>
      <c:valAx>
        <c:axId val="777729384"/>
        <c:scaling>
          <c:orientation val="minMax"/>
        </c:scaling>
        <c:axPos val="l"/>
        <c:numFmt formatCode="General" sourceLinked="1"/>
        <c:tickLblPos val="nextTo"/>
        <c:spPr>
          <a:ln w="3359">
            <a:solidFill>
              <a:schemeClr val="tx1"/>
            </a:solidFill>
            <a:prstDash val="solid"/>
          </a:ln>
        </c:spPr>
        <c:txPr>
          <a:bodyPr rot="0" vert="horz"/>
          <a:lstStyle/>
          <a:p>
            <a:pPr>
              <a:defRPr sz="1746" b="1" i="0" u="none" strike="noStrike" baseline="0">
                <a:solidFill>
                  <a:schemeClr val="tx1"/>
                </a:solidFill>
                <a:latin typeface="Arial"/>
                <a:ea typeface="Arial"/>
                <a:cs typeface="Arial"/>
              </a:defRPr>
            </a:pPr>
            <a:endParaRPr lang="en-US"/>
          </a:p>
        </c:txPr>
        <c:crossAx val="777725752"/>
        <c:crosses val="autoZero"/>
        <c:crossBetween val="between"/>
        <c:majorUnit val="5.0"/>
        <c:minorUnit val="2.0"/>
      </c:valAx>
      <c:spPr>
        <a:noFill/>
        <a:ln w="26874">
          <a:noFill/>
        </a:ln>
      </c:spPr>
    </c:plotArea>
    <c:legend>
      <c:legendPos val="b"/>
      <c:layout>
        <c:manualLayout>
          <c:xMode val="edge"/>
          <c:yMode val="edge"/>
          <c:x val="0.0690866510538642"/>
          <c:y val="0.916488222698073"/>
          <c:w val="0.819672131147541"/>
          <c:h val="0.0663811563169165"/>
        </c:manualLayout>
      </c:layout>
      <c:spPr>
        <a:noFill/>
        <a:ln w="26874">
          <a:noFill/>
        </a:ln>
      </c:spPr>
      <c:txPr>
        <a:bodyPr/>
        <a:lstStyle/>
        <a:p>
          <a:pPr>
            <a:defRPr sz="1555" b="1" i="0" u="none" strike="noStrike" baseline="0">
              <a:solidFill>
                <a:schemeClr val="tx1"/>
              </a:solidFill>
              <a:latin typeface="Arial"/>
              <a:ea typeface="Arial"/>
              <a:cs typeface="Arial"/>
            </a:defRPr>
          </a:pPr>
          <a:endParaRPr lang="en-US"/>
        </a:p>
      </c:txPr>
    </c:legend>
    <c:plotVisOnly val="1"/>
    <c:dispBlanksAs val="gap"/>
  </c:chart>
  <c:spPr>
    <a:noFill/>
    <a:ln>
      <a:noFill/>
    </a:ln>
  </c:spPr>
  <c:txPr>
    <a:bodyPr/>
    <a:lstStyle/>
    <a:p>
      <a:pPr>
        <a:defRPr sz="1904" b="1" i="0" u="none" strike="noStrike" baseline="0">
          <a:solidFill>
            <a:schemeClr val="tx1"/>
          </a:solidFill>
          <a:latin typeface="Arial"/>
          <a:ea typeface="Arial"/>
          <a:cs typeface="Arial"/>
        </a:defRPr>
      </a:pPr>
      <a:endParaRPr lang="en-US"/>
    </a:p>
  </c:txPr>
  <c:externalData r:id="rId1"/>
</c:chartSpace>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3" Type="http://schemas.openxmlformats.org/officeDocument/2006/relationships/image" Target="../media/image5.jpe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l" defTabSz="930275">
              <a:defRPr sz="1200" b="0">
                <a:solidFill>
                  <a:schemeClr val="tx1"/>
                </a:solidFill>
              </a:defRPr>
            </a:lvl1pPr>
          </a:lstStyle>
          <a:p>
            <a:endParaRPr lang="en-US"/>
          </a:p>
        </p:txBody>
      </p:sp>
      <p:sp>
        <p:nvSpPr>
          <p:cNvPr id="175107" name="Rectangle 3"/>
          <p:cNvSpPr>
            <a:spLocks noGrp="1" noChangeArrowheads="1"/>
          </p:cNvSpPr>
          <p:nvPr>
            <p:ph type="dt" sz="quarter" idx="1"/>
          </p:nvPr>
        </p:nvSpPr>
        <p:spPr bwMode="auto">
          <a:xfrm>
            <a:off x="3965575" y="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b="0">
                <a:solidFill>
                  <a:schemeClr val="tx1"/>
                </a:solidFill>
              </a:defRPr>
            </a:lvl1pPr>
          </a:lstStyle>
          <a:p>
            <a:endParaRPr lang="en-US"/>
          </a:p>
        </p:txBody>
      </p:sp>
      <p:sp>
        <p:nvSpPr>
          <p:cNvPr id="175108" name="Rectangle 4"/>
          <p:cNvSpPr>
            <a:spLocks noGrp="1" noChangeArrowheads="1"/>
          </p:cNvSpPr>
          <p:nvPr>
            <p:ph type="ftr" sz="quarter" idx="2"/>
          </p:nvPr>
        </p:nvSpPr>
        <p:spPr bwMode="auto">
          <a:xfrm>
            <a:off x="0" y="882015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l" defTabSz="930275">
              <a:defRPr sz="1200" b="0">
                <a:solidFill>
                  <a:schemeClr val="tx1"/>
                </a:solidFill>
              </a:defRPr>
            </a:lvl1pPr>
          </a:lstStyle>
          <a:p>
            <a:endParaRPr lang="en-US"/>
          </a:p>
        </p:txBody>
      </p:sp>
      <p:sp>
        <p:nvSpPr>
          <p:cNvPr id="175109" name="Rectangle 5"/>
          <p:cNvSpPr>
            <a:spLocks noGrp="1" noChangeArrowheads="1"/>
          </p:cNvSpPr>
          <p:nvPr>
            <p:ph type="sldNum" sz="quarter" idx="3"/>
          </p:nvPr>
        </p:nvSpPr>
        <p:spPr bwMode="auto">
          <a:xfrm>
            <a:off x="3965575" y="882015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b="0">
                <a:solidFill>
                  <a:schemeClr val="tx1"/>
                </a:solidFill>
              </a:defRPr>
            </a:lvl1pPr>
          </a:lstStyle>
          <a:p>
            <a:fld id="{9A8C907F-97D5-4EEE-B52D-3DBD952A2719}" type="slidenum">
              <a:rPr lang="en-US"/>
              <a:pPr/>
              <a:t>‹#›</a:t>
            </a:fld>
            <a:endParaRPr lang="en-US"/>
          </a:p>
        </p:txBody>
      </p:sp>
      <p:pic>
        <p:nvPicPr>
          <p:cNvPr id="175110" name="Picture 6" descr="aaulogo"/>
          <p:cNvPicPr>
            <a:picLocks noChangeAspect="1" noChangeArrowheads="1"/>
          </p:cNvPicPr>
          <p:nvPr/>
        </p:nvPicPr>
        <p:blipFill>
          <a:blip r:embed="rId2"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6019800" y="8458200"/>
            <a:ext cx="762000" cy="6477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175111" name="Picture 7" descr="logo_2002"/>
          <p:cNvPicPr>
            <a:picLocks noChangeAspect="1" noChangeArrowheads="1"/>
          </p:cNvPicPr>
          <p:nvPr/>
        </p:nvPicPr>
        <p:blipFill>
          <a:blip r:embed="rId3" cstate="print">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28600" y="8458200"/>
            <a:ext cx="685800" cy="6604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73704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l" defTabSz="930275">
              <a:defRPr sz="1200" b="0">
                <a:solidFill>
                  <a:schemeClr val="tx1"/>
                </a:solidFill>
              </a:defRPr>
            </a:lvl1pPr>
          </a:lstStyle>
          <a:p>
            <a:endParaRPr lang="en-US"/>
          </a:p>
        </p:txBody>
      </p:sp>
      <p:sp>
        <p:nvSpPr>
          <p:cNvPr id="37891" name="Rectangle 3"/>
          <p:cNvSpPr>
            <a:spLocks noGrp="1" noChangeArrowheads="1"/>
          </p:cNvSpPr>
          <p:nvPr>
            <p:ph type="dt" idx="1"/>
          </p:nvPr>
        </p:nvSpPr>
        <p:spPr bwMode="auto">
          <a:xfrm>
            <a:off x="3965575" y="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lvl1pPr algn="r" defTabSz="930275">
              <a:defRPr sz="1200" b="0">
                <a:solidFill>
                  <a:schemeClr val="tx1"/>
                </a:solidFill>
              </a:defRPr>
            </a:lvl1pPr>
          </a:lstStyle>
          <a:p>
            <a:endParaRPr lang="en-US"/>
          </a:p>
        </p:txBody>
      </p:sp>
      <p:sp>
        <p:nvSpPr>
          <p:cNvPr id="37892" name="Rectangle 4"/>
          <p:cNvSpPr>
            <a:spLocks noGrp="1" noRot="1" noChangeAspect="1" noChangeArrowheads="1" noTextEdit="1"/>
          </p:cNvSpPr>
          <p:nvPr>
            <p:ph type="sldImg" idx="2"/>
          </p:nvPr>
        </p:nvSpPr>
        <p:spPr bwMode="auto">
          <a:xfrm>
            <a:off x="1173163" y="696913"/>
            <a:ext cx="4652962"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rgbClr val="808080"/>
                  </a:outerShdw>
                </a:effectLst>
              </a14:hiddenEffects>
            </a:ext>
            <a:ext uri="{53640926-AAD7-44D8-BBD7-CCE9431645EC}">
              <a14:shadowObscured xmlns:a14="http://schemas.microsoft.com/office/drawing/2010/main" xmlns:p="http://schemas.openxmlformats.org/presentationml/2006/main" xmlns:r="http://schemas.openxmlformats.org/officeDocument/2006/relationships" xmlns:a="http://schemas.openxmlformats.org/drawingml/2006/main" xmlns="" val="1"/>
            </a:ext>
          </a:extLst>
        </p:spPr>
      </p:sp>
      <p:sp>
        <p:nvSpPr>
          <p:cNvPr id="37893" name="Rectangle 5"/>
          <p:cNvSpPr>
            <a:spLocks noGrp="1" noChangeArrowheads="1"/>
          </p:cNvSpPr>
          <p:nvPr>
            <p:ph type="body" sz="quarter" idx="3"/>
          </p:nvPr>
        </p:nvSpPr>
        <p:spPr bwMode="auto">
          <a:xfrm>
            <a:off x="933450" y="4410075"/>
            <a:ext cx="5130800" cy="417671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82015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l" defTabSz="930275">
              <a:defRPr sz="1200" b="0">
                <a:solidFill>
                  <a:schemeClr val="tx1"/>
                </a:solidFill>
              </a:defRPr>
            </a:lvl1pPr>
          </a:lstStyle>
          <a:p>
            <a:endParaRPr lang="en-US"/>
          </a:p>
        </p:txBody>
      </p:sp>
      <p:sp>
        <p:nvSpPr>
          <p:cNvPr id="37895" name="Rectangle 7"/>
          <p:cNvSpPr>
            <a:spLocks noGrp="1" noChangeArrowheads="1"/>
          </p:cNvSpPr>
          <p:nvPr>
            <p:ph type="sldNum" sz="quarter" idx="5"/>
          </p:nvPr>
        </p:nvSpPr>
        <p:spPr bwMode="auto">
          <a:xfrm>
            <a:off x="3965575" y="8820150"/>
            <a:ext cx="3032125" cy="4635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vert="horz" wrap="square" lIns="93031" tIns="46516" rIns="93031" bIns="46516" numCol="1" anchor="b" anchorCtr="0" compatLnSpc="1">
            <a:prstTxWarp prst="textNoShape">
              <a:avLst/>
            </a:prstTxWarp>
          </a:bodyPr>
          <a:lstStyle>
            <a:lvl1pPr algn="r" defTabSz="930275">
              <a:defRPr sz="1200" b="0">
                <a:solidFill>
                  <a:schemeClr val="tx1"/>
                </a:solidFill>
              </a:defRPr>
            </a:lvl1pPr>
          </a:lstStyle>
          <a:p>
            <a:fld id="{F07221CD-FDEE-4BE4-A339-BAB69A856A0B}"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1413267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18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361"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541"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722"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5902" algn="l" defTabSz="914361" rtl="0" eaLnBrk="1" latinLnBrk="0" hangingPunct="1">
      <a:defRPr sz="1200" kern="1200">
        <a:solidFill>
          <a:schemeClr val="tx1"/>
        </a:solidFill>
        <a:latin typeface="+mn-lt"/>
        <a:ea typeface="+mn-ea"/>
        <a:cs typeface="+mn-cs"/>
      </a:defRPr>
    </a:lvl6pPr>
    <a:lvl7pPr marL="2743082" algn="l" defTabSz="914361" rtl="0" eaLnBrk="1" latinLnBrk="0" hangingPunct="1">
      <a:defRPr sz="1200" kern="1200">
        <a:solidFill>
          <a:schemeClr val="tx1"/>
        </a:solidFill>
        <a:latin typeface="+mn-lt"/>
        <a:ea typeface="+mn-ea"/>
        <a:cs typeface="+mn-cs"/>
      </a:defRPr>
    </a:lvl7pPr>
    <a:lvl8pPr marL="3200263" algn="l" defTabSz="914361" rtl="0" eaLnBrk="1" latinLnBrk="0" hangingPunct="1">
      <a:defRPr sz="1200" kern="1200">
        <a:solidFill>
          <a:schemeClr val="tx1"/>
        </a:solidFill>
        <a:latin typeface="+mn-lt"/>
        <a:ea typeface="+mn-ea"/>
        <a:cs typeface="+mn-cs"/>
      </a:defRPr>
    </a:lvl8pPr>
    <a:lvl9pPr marL="3657443" algn="l" defTabSz="914361"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824AB0-0D86-4139-B651-5305D25DCBD0}" type="slidenum">
              <a:rPr lang="en-US"/>
              <a:pPr/>
              <a:t>1</a:t>
            </a:fld>
            <a:endParaRPr lang="en-US"/>
          </a:p>
        </p:txBody>
      </p:sp>
      <p:sp>
        <p:nvSpPr>
          <p:cNvPr id="39938" name="Rectangle 2"/>
          <p:cNvSpPr>
            <a:spLocks noGrp="1" noRot="1" noChangeAspect="1" noChangeArrowheads="1"/>
          </p:cNvSpPr>
          <p:nvPr>
            <p:ph type="sldImg"/>
          </p:nvPr>
        </p:nvSpPr>
        <p:spPr bwMode="auto">
          <a:xfrm>
            <a:off x="1173163" y="696913"/>
            <a:ext cx="4652962" cy="3481387"/>
          </a:xfrm>
          <a:prstGeom prst="rect">
            <a:avLst/>
          </a:prstGeom>
          <a:solidFill>
            <a:srgbClr val="FFFFFF"/>
          </a:solidFill>
          <a:ln>
            <a:solidFill>
              <a:srgbClr val="000000"/>
            </a:solidFill>
            <a:miter lim="800000"/>
            <a:headEnd/>
            <a:tailEnd/>
          </a:ln>
        </p:spPr>
      </p:sp>
      <p:sp>
        <p:nvSpPr>
          <p:cNvPr id="39939" name="Rectangle 3"/>
          <p:cNvSpPr>
            <a:spLocks noGrp="1" noChangeArrowheads="1"/>
          </p:cNvSpPr>
          <p:nvPr>
            <p:ph type="body" idx="1"/>
          </p:nvPr>
        </p:nvSpPr>
        <p:spPr bwMode="auto">
          <a:xfrm>
            <a:off x="933450" y="4410075"/>
            <a:ext cx="5130800" cy="4176713"/>
          </a:xfrm>
          <a:prstGeom prst="rect">
            <a:avLst/>
          </a:prstGeom>
          <a:solidFill>
            <a:srgbClr val="FFFFFF"/>
          </a:solidFill>
          <a:ln>
            <a:solidFill>
              <a:srgbClr val="000000"/>
            </a:solidFill>
            <a:miter lim="800000"/>
            <a:headEnd/>
            <a:tailEnd/>
          </a:ln>
        </p:spPr>
        <p:txBody>
          <a:bodyPr lIns="93031" tIns="46516" rIns="93031" bIns="46516"/>
          <a:lstStyle/>
          <a:p>
            <a:endParaRPr lang="en-US" i="1"/>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As far as care and treatment goes, the mainstay of this program has</a:t>
            </a:r>
            <a:r>
              <a:rPr lang="en-US" baseline="0" dirty="0" smtClean="0"/>
              <a:t> been the provision of ARV therapy to eligible interventions. However, care and treatment goes beyond the provision of ARVs to include ongoing support of people living with HIV and their families, the provision of ancillary services such as nutritional support, and the treatment of co-infections such as TB. There are an increasing number of formats and means of providing care and support which enables the broadest possible access to these services.</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66009033"/>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Impact mitigation is one of the hardest areas</a:t>
            </a:r>
            <a:r>
              <a:rPr lang="en-US" baseline="0" dirty="0" smtClean="0"/>
              <a:t> of HIV programming to quickly summarize as the social impacts of HIV are many and varied. However, we have attempted to list here some of the biggest areas in which impact mitigation work has focused to date. One of the first impacts of the epidemic to be realized was the sheer numbers of youth who were being left orphaned or otherwise vulnerable as a result of HIV infection (their own or that of a close relative or caregiver). Even with advances in care, treatment, and support, OVC continues to be a large social concern and the focus of much impact mitigation programming. Also important social impacts that have been addressed by HIV programs are the reduction of HIV stigma and discrimination, addressing gender disparities that lead to differences in rate of infection, power to negotiate condom use, and the financial and social impact of infection.  Finally, attention is also increasingly being paid to structural interventions such as land rights laws and educational opportunities that have the power to influence HIV’s social impact.</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12</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34180691"/>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As might be inferred from the variety of interventions we have discussed (and which form only a part</a:t>
            </a:r>
            <a:r>
              <a:rPr lang="en-US" baseline="0" dirty="0" smtClean="0"/>
              <a:t> of all HIV programming world-wide) it is easy to infer that HIV programs can be complex. Addressing the wide range of prevention, care and treatment, and social impact mitigation needs on the scale required by the epidemic has led to the creation of complex action plans, the cooperation of multi-</a:t>
            </a:r>
            <a:r>
              <a:rPr lang="en-US" baseline="0" dirty="0" err="1" smtClean="0"/>
              <a:t>sectoral</a:t>
            </a:r>
            <a:r>
              <a:rPr lang="en-US" baseline="0" dirty="0" smtClean="0"/>
              <a:t> agencies and partners, and across all levels of the health and government/administrative system.</a:t>
            </a:r>
          </a:p>
          <a:p>
            <a:r>
              <a:rPr lang="en-US" baseline="0" dirty="0" smtClean="0"/>
              <a:t>That information may be needed to meet a wide range of needs from intervention and/or operations research, for reporting or program planning purposes, or for an eventual process, outcome, or impact evaluation…the possibilities are many!</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61857001"/>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14</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15110492"/>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3B29E6-0E46-45E9-A533-236E8302AAB9}" type="slidenum">
              <a:rPr lang="en-US"/>
              <a:pPr/>
              <a:t>15</a:t>
            </a:fld>
            <a:endParaRPr lang="en-US"/>
          </a:p>
        </p:txBody>
      </p:sp>
      <p:sp>
        <p:nvSpPr>
          <p:cNvPr id="474114" name="Rectangle 2"/>
          <p:cNvSpPr>
            <a:spLocks noGrp="1" noRot="1" noChangeAspect="1" noChangeArrowheads="1" noTextEdit="1"/>
          </p:cNvSpPr>
          <p:nvPr>
            <p:ph type="sldImg"/>
          </p:nvPr>
        </p:nvSpPr>
        <p:spPr>
          <a:xfrm>
            <a:off x="1173163" y="696913"/>
            <a:ext cx="4652962" cy="3481387"/>
          </a:xfrm>
          <a:ln/>
        </p:spPr>
      </p:sp>
      <p:sp>
        <p:nvSpPr>
          <p:cNvPr id="474115" name="Rectangle 3"/>
          <p:cNvSpPr>
            <a:spLocks noGrp="1" noChangeArrowheads="1"/>
          </p:cNvSpPr>
          <p:nvPr>
            <p:ph type="body" idx="1"/>
          </p:nvPr>
        </p:nvSpPr>
        <p:spPr/>
        <p:txBody>
          <a:bodyPr/>
          <a:lstStyle/>
          <a:p>
            <a:r>
              <a:rPr lang="en-US" sz="900" u="sng" dirty="0"/>
              <a:t>Speaker Notes</a:t>
            </a:r>
          </a:p>
          <a:p>
            <a:r>
              <a:rPr lang="en-US" sz="900" dirty="0"/>
              <a:t>The increased global attention to HIV/AIDS, the large increases in global financial resources to fight HIV/AIDS, and the focus on quantitatively defined goals has brought with it demands for accountability and associated data to demonstrate the achievement of results. All countries </a:t>
            </a:r>
            <a:r>
              <a:rPr lang="en-US" sz="900" dirty="0" smtClean="0"/>
              <a:t>have</a:t>
            </a:r>
            <a:r>
              <a:rPr lang="en-US" sz="900" baseline="0" dirty="0" smtClean="0"/>
              <a:t> been</a:t>
            </a:r>
            <a:r>
              <a:rPr lang="en-US" sz="900" dirty="0" smtClean="0"/>
              <a:t> </a:t>
            </a:r>
            <a:r>
              <a:rPr lang="en-US" sz="900" dirty="0"/>
              <a:t>expected to report on the Millennium Development Goals and UNGASS indicators; 3 of the 48 indicators designed to measure the Millennium Development Goals are specific to HIV/AIDS. In addition, the Global Fund uses performance based disbursements for its grants. These factors have lead to increased pressure for strong M&amp;E of HIV/AIDS programs at all levels; program, national, and global. </a:t>
            </a:r>
          </a:p>
          <a:p>
            <a:endParaRPr lang="en-US" sz="900" dirty="0"/>
          </a:p>
          <a:p>
            <a:r>
              <a:rPr lang="en-US" sz="900" dirty="0"/>
              <a:t>In the past five years, there has also been an unprecedented international effort to standardize monitoring and evaluation for HIV/AIDS programs. As efforts to intervene in the epidemic expanded, monitoring and evaluation techniques and tools not only had to be developed quickly and implemented on a large scale, but they have to take into consideration that HIV/AIDS is a chronic infectious disease and requires different methods of tracking individuals over long periods of time.  International M&amp;E experts hope that standardization of M&amp;E will allow programs to concentrate on implementing programs and not spend resources on developing parallel M&amp;E tools.</a:t>
            </a:r>
          </a:p>
          <a:p>
            <a:endParaRPr lang="en-US" sz="900" dirty="0"/>
          </a:p>
          <a:p>
            <a:r>
              <a:rPr lang="en-US" sz="900" dirty="0"/>
              <a:t>In addition, early on in the epidemic, inconsistent definitions of key indicators hindered tracking of trends in the key behaviors and programs over time and the ability to make cross-country comparisons. Standardization of global indicators greatly facilitates such comparisons. For example, the MDG and UNGASS indicators are standardized to compare countries and regions and to monitor trends over time. A series of indicator manuals and reporting guidance have been developed to document internationally agreed indicator standards and best practices. These guides reflect input from multilateral agencies such as UNAIDS, UNICEF, WHO as well as US government agencies such as USAID and CDC. The Resources at the end of the presentation list the various guides and manuals. The indicators and guidance are continually being reviewed and updated to reflect the rapidly evolving field. </a:t>
            </a:r>
            <a:endParaRPr lang="en-US" sz="900" dirty="0" smtClean="0"/>
          </a:p>
          <a:p>
            <a:endParaRPr lang="en-US" sz="900" dirty="0" smtClean="0"/>
          </a:p>
          <a:p>
            <a:r>
              <a:rPr lang="en-US" sz="900" dirty="0" smtClean="0"/>
              <a:t>Further, given</a:t>
            </a:r>
            <a:r>
              <a:rPr lang="en-US" sz="900" baseline="0" dirty="0" smtClean="0"/>
              <a:t> the proliferation of indicators and array of data needs, there has been a growing emphasis on “strategic” reporting with countries and programs selecting the indicators that are most appropriate for their context (as defined in a program logic model), as opposed to reporting on every indicator in a registry or database. There has also been increasing focus on not just monitoring for “reporting” but also on evaluation. The reauthorization of PEPFAR emphasizes evaluation and “implementation science” as a way to demonstrate program effectiveness. Additionally, addressing the extra challenges of evaluation in the global HIV context, UNAIDS has also recently published guidelines on the evaluation of HIV prevention programs. </a:t>
            </a:r>
            <a:endParaRPr lang="en-US" sz="900" dirty="0"/>
          </a:p>
          <a:p>
            <a:endParaRPr lang="en-US" sz="9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E60F7C-6C22-4FEA-B5B9-D525DF9659BB}" type="slidenum">
              <a:rPr lang="en-US"/>
              <a:pPr/>
              <a:t>16</a:t>
            </a:fld>
            <a:endParaRPr lang="en-US"/>
          </a:p>
        </p:txBody>
      </p:sp>
      <p:sp>
        <p:nvSpPr>
          <p:cNvPr id="416770" name="Rectangle 2"/>
          <p:cNvSpPr>
            <a:spLocks noGrp="1" noRot="1" noChangeAspect="1" noChangeArrowheads="1" noTextEdit="1"/>
          </p:cNvSpPr>
          <p:nvPr>
            <p:ph type="sldImg"/>
          </p:nvPr>
        </p:nvSpPr>
        <p:spPr>
          <a:xfrm>
            <a:off x="1173163" y="696913"/>
            <a:ext cx="4652962" cy="3481387"/>
          </a:xfrm>
          <a:ln/>
        </p:spPr>
      </p:sp>
      <p:sp>
        <p:nvSpPr>
          <p:cNvPr id="416771" name="Rectangle 3"/>
          <p:cNvSpPr>
            <a:spLocks noGrp="1" noChangeArrowheads="1"/>
          </p:cNvSpPr>
          <p:nvPr>
            <p:ph type="body" idx="1"/>
          </p:nvPr>
        </p:nvSpPr>
        <p:spPr/>
        <p:txBody>
          <a:bodyPr/>
          <a:lstStyle/>
          <a:p>
            <a:r>
              <a:rPr lang="en-US" u="sng" dirty="0"/>
              <a:t>Speaker Notes</a:t>
            </a:r>
          </a:p>
          <a:p>
            <a:r>
              <a:rPr lang="en-US" dirty="0"/>
              <a:t>As described, HIV/AIDS programs have received a lot of recent attention and money.  Initially, the large influx of donor money came with demands for separate programming plans and reporting. On 25 April 2004, UNAIDS, the United Kingdom and the United States co-hosted a high-level meeting at which key donors reaffirmed their commitment to strengthening national AIDS responses led by the affected countries themselves. They endorsed the "Three Ones" principles to achieve the most effective and efficient use of resources and to ensure rapid action and results-based management.</a:t>
            </a:r>
          </a:p>
          <a:p>
            <a:r>
              <a:rPr lang="en-US" dirty="0"/>
              <a:t>  </a:t>
            </a:r>
          </a:p>
          <a:p>
            <a:r>
              <a:rPr lang="en-US" dirty="0"/>
              <a:t>The third ‘one’: “One agreed country-level monitoring and evaluation system” underscores efforts by bilateral and multilateral donors over the last several years to standardize and harmonize their reporting requirements so that countries do not have to be burdened with different reporting requirements. These efforts to standardize and harmonize include guidance about 'best practice' in M&amp;E, new or improved indicators and data collection instruments, and guides and manuals for application of national program M&amp;E methods.</a:t>
            </a:r>
          </a:p>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42B476-EAE5-4470-A8FB-DBA5D1A4B176}" type="slidenum">
              <a:rPr lang="en-US"/>
              <a:pPr/>
              <a:t>17</a:t>
            </a:fld>
            <a:endParaRPr lang="en-US"/>
          </a:p>
        </p:txBody>
      </p:sp>
      <p:sp>
        <p:nvSpPr>
          <p:cNvPr id="427010" name="Rectangle 2"/>
          <p:cNvSpPr>
            <a:spLocks noGrp="1" noRot="1" noChangeAspect="1" noChangeArrowheads="1" noTextEdit="1"/>
          </p:cNvSpPr>
          <p:nvPr>
            <p:ph type="sldImg"/>
          </p:nvPr>
        </p:nvSpPr>
        <p:spPr>
          <a:xfrm>
            <a:off x="1173163" y="696913"/>
            <a:ext cx="4652962" cy="3481387"/>
          </a:xfrm>
          <a:ln/>
        </p:spPr>
      </p:sp>
      <p:sp>
        <p:nvSpPr>
          <p:cNvPr id="427011" name="Rectangle 3"/>
          <p:cNvSpPr>
            <a:spLocks noGrp="1" noChangeArrowheads="1"/>
          </p:cNvSpPr>
          <p:nvPr>
            <p:ph type="body" idx="1"/>
          </p:nvPr>
        </p:nvSpPr>
        <p:spPr/>
        <p:txBody>
          <a:bodyPr/>
          <a:lstStyle/>
          <a:p>
            <a:r>
              <a:rPr lang="en-US" sz="1000" u="sng" dirty="0"/>
              <a:t>Speaker Notes</a:t>
            </a:r>
          </a:p>
          <a:p>
            <a:r>
              <a:rPr lang="en-US" sz="1000" dirty="0"/>
              <a:t>Some challenges are common to all program </a:t>
            </a:r>
            <a:r>
              <a:rPr lang="en-US" sz="1000" dirty="0" smtClean="0"/>
              <a:t>areas. </a:t>
            </a:r>
            <a:r>
              <a:rPr lang="en-US" sz="1000" dirty="0"/>
              <a:t>As mentioned earlier, the rapid scale up of HIV/AIDS interventions in recent years has brought with it the need to rapidly scale up associated reporting systems. Many of these are routine systems that currently have varying degrees of functionality, or in some cases are completely new systems.  Scaling up these systems to provide good quality data on a wide scale is a huge effort in systems strengthening that requires addressing not just the technology associated with collecting the data but also the wider system context including individual behaviors and institutional environments. </a:t>
            </a:r>
          </a:p>
          <a:p>
            <a:endParaRPr lang="en-US" sz="1000" dirty="0"/>
          </a:p>
          <a:p>
            <a:r>
              <a:rPr lang="en-US" sz="1000" dirty="0"/>
              <a:t>A second common challenge is identifying the number of people eligible for interventions that provide the denominator for intervention coverage indicators. Many HIV/AIDS interventions are targeted at specific sub-groups of the population such as commercial sex workers, HIV positive individuals, or orphans and vulnerable children. These groups are difficult to identify in the general population and are often highly stigmatized groups. A standard household survey is likely to be an ineffective or at best inefficient way of identifying these groups because they are often a small proportion of the population so the sample identified within a population-based survey will be small, or they are marginalized and are unlikely to be found in standard household situations. Even if the denominators can be estimated, the numerators of coverage indicators can also be difficult to obtain because service statistics typically count services provided (or patients seen) rather than individuals. Individual clients may be receiving similar services from several different sources or may receive services multiple times within a reporting period (such as a month, quarter, or year), especially given the chronic nature of HIV infection. Consequently, individual patients are likely to be counted multiple times in service statistics. This problem is not unique to HIV/AIDS programs, but is relevant to several HIV/AIDS interventions</a:t>
            </a:r>
            <a:r>
              <a:rPr lang="en-US" sz="1000" dirty="0" smtClean="0"/>
              <a:t>.</a:t>
            </a:r>
          </a:p>
          <a:p>
            <a:r>
              <a:rPr lang="en-US" sz="1000" dirty="0" smtClean="0"/>
              <a:t>Outcome monitoring has also proven a challenge for HIV</a:t>
            </a:r>
            <a:r>
              <a:rPr lang="en-US" sz="1000" baseline="0" dirty="0" smtClean="0"/>
              <a:t> prevention programs. Like HIV prevention programs (that we will discuss momentarily) measuring outcomes requires knowing what changed at the level of the client or study participant. This information is not readily available from service statistics and is much more challenging to collect. Is the hoped for knowledge, attitude, or practice change immediate? How do you follow clients? For how long must you follow them to determine if outcome has occurred or is lasting?</a:t>
            </a:r>
            <a:endParaRPr lang="en-US" sz="1000" dirty="0"/>
          </a:p>
          <a:p>
            <a:endParaRPr lang="en-US" sz="10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57A1C9-403C-4293-B5F9-3612CA18ACF1}" type="slidenum">
              <a:rPr lang="en-US"/>
              <a:pPr/>
              <a:t>18</a:t>
            </a:fld>
            <a:endParaRPr lang="en-US"/>
          </a:p>
        </p:txBody>
      </p:sp>
      <p:sp>
        <p:nvSpPr>
          <p:cNvPr id="552962" name="Rectangle 2"/>
          <p:cNvSpPr>
            <a:spLocks noGrp="1" noRot="1" noChangeAspect="1" noChangeArrowheads="1" noTextEdit="1"/>
          </p:cNvSpPr>
          <p:nvPr>
            <p:ph type="sldImg"/>
          </p:nvPr>
        </p:nvSpPr>
        <p:spPr>
          <a:xfrm>
            <a:off x="1173163" y="696913"/>
            <a:ext cx="4652962" cy="3481387"/>
          </a:xfrm>
          <a:ln/>
        </p:spPr>
      </p:sp>
      <p:sp>
        <p:nvSpPr>
          <p:cNvPr id="552963" name="Rectangle 3"/>
          <p:cNvSpPr>
            <a:spLocks noGrp="1" noChangeArrowheads="1"/>
          </p:cNvSpPr>
          <p:nvPr>
            <p:ph type="body" idx="1"/>
          </p:nvPr>
        </p:nvSpPr>
        <p:spPr/>
        <p:txBody>
          <a:bodyPr/>
          <a:lstStyle/>
          <a:p>
            <a:r>
              <a:rPr lang="en-US" sz="900" u="sng" dirty="0"/>
              <a:t>Speaker Notes</a:t>
            </a:r>
          </a:p>
          <a:p>
            <a:r>
              <a:rPr lang="en-US" sz="900" dirty="0" smtClean="0"/>
              <a:t>The M&amp;E of prevention interventions</a:t>
            </a:r>
            <a:r>
              <a:rPr lang="en-US" sz="900" baseline="0" dirty="0" smtClean="0"/>
              <a:t> </a:t>
            </a:r>
            <a:r>
              <a:rPr lang="en-US" sz="900" dirty="0" smtClean="0"/>
              <a:t>brings </a:t>
            </a:r>
            <a:r>
              <a:rPr lang="en-US" sz="900" dirty="0"/>
              <a:t>some additional challenges. Many indicators for behavior change rely on household surveys to track knowledge, attitudes, and practices related to safe sexual and other behaviors such as injecting drug use. The quality of self-reports on these behaviors is suspect given the sensitive nature of the relevant behaviors. There is considerable evidence of under-reporting of sex with non-cohabiting partners in surveys, especially among women and among young people, who are frequently one of the main target groups for HIV prevention programs. If the quality of data is constant over time, under-reporting of risky behaviors will not affect conclusions on the direction of trends, although the absolute levels of behaviors will be incorrect. However, if the quality of data varies over time, trends can be distorted. A second issue for prevention programs is estimating the size of most-at-risk populations such as injecting drug users, men who have sex with men, and commercial sex workers who are often the targets of prevention programs. This is a form of the general denominators problem described previously. There are a number of methods that have been developed to estimate the size of these populations but they each have their strengths and limitations and there has been no rigorous comparative evaluations of the different methods.</a:t>
            </a:r>
          </a:p>
          <a:p>
            <a:endParaRPr lang="en-US" sz="900" dirty="0"/>
          </a:p>
          <a:p>
            <a:r>
              <a:rPr lang="en-US" sz="900" dirty="0"/>
              <a:t>M&amp;E challenges are similar for </a:t>
            </a:r>
            <a:r>
              <a:rPr lang="en-US" sz="900" dirty="0" smtClean="0"/>
              <a:t>HTC </a:t>
            </a:r>
            <a:r>
              <a:rPr lang="en-US" sz="900" dirty="0"/>
              <a:t>and PMTCT programs. Measuring the impact of these interventions on averting infections is difficult. Randomized trials have been done to determine the efficacy of these programs in controlled situations but there have not been any evaluations of these programs when they are scaled up and quality control is more variable. Modeling is used to estimate infections averted by PMTCT programs based on known transmission probabilities and the known efficacy of the drugs used to prevent transmission. However, direct measurement of infections averted is more complicated given the wider context of infant feeding practices and subsequent pregnancies. Similarly, the impact of </a:t>
            </a:r>
            <a:r>
              <a:rPr lang="en-US" sz="900" dirty="0" smtClean="0"/>
              <a:t>HTC </a:t>
            </a:r>
            <a:r>
              <a:rPr lang="en-US" sz="900" dirty="0"/>
              <a:t>on prevention depends on people changing their behavior when they know their infection status, which is also difficult to measure over the long term. Another challenge is monitoring the quality of </a:t>
            </a:r>
            <a:r>
              <a:rPr lang="en-US" sz="900" dirty="0" smtClean="0"/>
              <a:t>HTC </a:t>
            </a:r>
            <a:r>
              <a:rPr lang="en-US" sz="900" dirty="0"/>
              <a:t>and PMTCT services rather than simply their existence; not all </a:t>
            </a:r>
            <a:r>
              <a:rPr lang="en-US" sz="900" dirty="0" smtClean="0"/>
              <a:t>HTC </a:t>
            </a:r>
            <a:r>
              <a:rPr lang="en-US" sz="900" dirty="0"/>
              <a:t>and PMTCT programs are equal. Finally, both PMTCT and </a:t>
            </a:r>
            <a:r>
              <a:rPr lang="en-US" sz="900" dirty="0" smtClean="0"/>
              <a:t>HTC </a:t>
            </a:r>
            <a:r>
              <a:rPr lang="en-US" sz="900" dirty="0"/>
              <a:t>programs involve a sequence of steps which all have to be completed for the service to have been provided effectively. Understanding where drop out occurs in this sequence is an important dimension of M&amp;E so both programs use a “service cascade” for monitoring. The service cascade consists of a series of indicators that monitor different steps in the process: No. people/pregnant women tested for HIV; No. people/pregnant women tested who receive their results; No. those testing positive who receive treatment. This approach does not monitor individual drop out but can be calculated relatively easily from service statistics without having to track individual patients and provides a good indication of where drop out occurs.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There have been many challenges</a:t>
            </a:r>
            <a:r>
              <a:rPr lang="en-US" baseline="0" dirty="0" smtClean="0"/>
              <a:t> facing those specifically interested in conducting evaluations of HIV programs. Traditional evaluation designs call for comparison groups, a concrete and easily identified intervention, and randomization of study participants. These criteria are hard to meet in the context of today’s HIV programming. While this approach is still feasible for some (particularly biomedical) interventions, it is not as effective with national programs combining a suite of biomedical interventions within a complex health system and incorporating behavior change and impact mitigation strategies in the community as well. Naturally given the urgency of the HIV response countries feel that programs must be targeted to high needs areas or populations first but brought to scale as rapidly as possible. This hampers the selection of a comparison or “control” group. The response has been implemented quickly on the ground and has kept pace with evolving research and practice which has led to an ever changing definition of what the intervention itself consists of at any given time and has led to some unevenness in the quality and extent of intervention coverage. It has been hard to collect enough of the right kinds of process evaluation data which allows for the complete documentation of these issues. Finally, traditional evaluation often calls for the randomization of participants or the random selection of respondents. However when working with stigmatized groups and behaviors, randomization is often difficult if not impossible. Further, even when randomization to treatment arms is theoretically possible, ethical concerns must be addressed when randomizing individuals to any “non-treatment” arm. </a:t>
            </a:r>
          </a:p>
          <a:p>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606927379"/>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888253-49FB-4B22-AAF0-DDAEDF8F38B3}" type="slidenum">
              <a:rPr lang="en-US"/>
              <a:pPr/>
              <a:t>20</a:t>
            </a:fld>
            <a:endParaRPr lang="en-US"/>
          </a:p>
        </p:txBody>
      </p:sp>
      <p:sp>
        <p:nvSpPr>
          <p:cNvPr id="482306" name="Rectangle 2"/>
          <p:cNvSpPr>
            <a:spLocks noGrp="1" noRot="1" noChangeAspect="1" noChangeArrowheads="1" noTextEdit="1"/>
          </p:cNvSpPr>
          <p:nvPr>
            <p:ph type="sldImg"/>
          </p:nvPr>
        </p:nvSpPr>
        <p:spPr>
          <a:xfrm>
            <a:off x="1173163" y="696913"/>
            <a:ext cx="4652962" cy="3481387"/>
          </a:xfrm>
          <a:ln/>
        </p:spPr>
      </p:sp>
      <p:sp>
        <p:nvSpPr>
          <p:cNvPr id="482307" name="Rectangle 3"/>
          <p:cNvSpPr>
            <a:spLocks noGrp="1" noChangeArrowheads="1"/>
          </p:cNvSpPr>
          <p:nvPr>
            <p:ph type="body" idx="1"/>
          </p:nvPr>
        </p:nvSpPr>
        <p:spPr/>
        <p:txBody>
          <a:bodyPr/>
          <a:lstStyle/>
          <a:p>
            <a:r>
              <a:rPr lang="en-US" u="sng" dirty="0"/>
              <a:t>Speaker</a:t>
            </a:r>
            <a:r>
              <a:rPr lang="en-US" dirty="0"/>
              <a:t> </a:t>
            </a:r>
            <a:r>
              <a:rPr lang="en-US" u="sng" dirty="0"/>
              <a:t>Notes</a:t>
            </a:r>
          </a:p>
          <a:p>
            <a:r>
              <a:rPr lang="en-US" sz="900" dirty="0" smtClean="0"/>
              <a:t>Care and support programs</a:t>
            </a:r>
            <a:r>
              <a:rPr lang="en-US" sz="900" baseline="0" dirty="0" smtClean="0"/>
              <a:t> have been scaled up quickly and as a result</a:t>
            </a:r>
            <a:r>
              <a:rPr lang="en-US" sz="900" dirty="0" smtClean="0"/>
              <a:t> </a:t>
            </a:r>
            <a:r>
              <a:rPr lang="en-US" sz="900" dirty="0"/>
              <a:t>M&amp;E capacity within organizations implementing care and support programs is often weak and indicators and information systems are relatively new and are still evolving. Care and support programs are often community based so existing facility-based information systems will not capture many of the activities and outcomes of these programs. Program-based information systems suffer the general limitations associated with measuring denominators and double counting described earlier. Another issue is defining what constitutes a valid care and support program in terms of what it should provide so developing minimum care standards that are appropriate to the context of the program but that retain a degree of comparability across countries and over time is an active area of M&amp;E research and development now. Many HIV positive patients are also infected with TB so another active program area is integration of TB and HIV care and support programs. Tracking the extent to which HIV patients are referred for TB testing and treatment and vice versa is important, as is the more difficult issue of following up the extent to which referred patients actually follow through on the referral and receive treatment. Tracking referrals is difficult because it requires extracting information from two different and often parallel information systems (for TB and for HIV) that may or may not be compatible.</a:t>
            </a:r>
          </a:p>
          <a:p>
            <a:endParaRPr lang="en-US" sz="900" dirty="0"/>
          </a:p>
          <a:p>
            <a:r>
              <a:rPr lang="en-US" sz="900" dirty="0"/>
              <a:t>Antiretroviral treatment programs represent a new area of chronic care that challenges existing information systems that were set up primarily for monitoring acute care situations. Individual patients will be on antiretroviral treatment for the rest of their life raising the need to track individual patients over time. These systems are new and in most cases have to be established from scratch. WHO is currently producing standards and guidelines for these systems but it still a very active area of development. Similarly, tracking adherence to ARV treatment in the community is another critical area of monitoring and evaluation for which good tools and methods are still being developed and tested.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D62549-8234-4BB7-9049-FE4757CFC87E}" type="slidenum">
              <a:rPr lang="en-US"/>
              <a:pPr/>
              <a:t>2</a:t>
            </a:fld>
            <a:endParaRPr lang="en-US"/>
          </a:p>
        </p:txBody>
      </p:sp>
      <p:sp>
        <p:nvSpPr>
          <p:cNvPr id="41986" name="Rectangle 2"/>
          <p:cNvSpPr>
            <a:spLocks noGrp="1" noRot="1" noChangeAspect="1" noChangeArrowheads="1"/>
          </p:cNvSpPr>
          <p:nvPr>
            <p:ph type="sldImg"/>
          </p:nvPr>
        </p:nvSpPr>
        <p:spPr bwMode="auto">
          <a:xfrm>
            <a:off x="1173163" y="696913"/>
            <a:ext cx="4652962" cy="3481387"/>
          </a:xfrm>
          <a:prstGeom prst="rect">
            <a:avLst/>
          </a:prstGeom>
          <a:solidFill>
            <a:srgbClr val="FFFFFF"/>
          </a:solidFill>
          <a:ln>
            <a:solidFill>
              <a:srgbClr val="000000"/>
            </a:solidFill>
            <a:miter lim="800000"/>
            <a:headEnd/>
            <a:tailEnd/>
          </a:ln>
        </p:spPr>
      </p:sp>
      <p:sp>
        <p:nvSpPr>
          <p:cNvPr id="41987" name="Rectangle 3"/>
          <p:cNvSpPr>
            <a:spLocks noGrp="1" noChangeArrowheads="1"/>
          </p:cNvSpPr>
          <p:nvPr>
            <p:ph type="body" idx="1"/>
          </p:nvPr>
        </p:nvSpPr>
        <p:spPr bwMode="auto">
          <a:xfrm>
            <a:off x="933450" y="4410075"/>
            <a:ext cx="5130800" cy="4176713"/>
          </a:xfrm>
          <a:prstGeom prst="rect">
            <a:avLst/>
          </a:prstGeom>
          <a:solidFill>
            <a:srgbClr val="FFFFFF"/>
          </a:solidFill>
          <a:ln>
            <a:solidFill>
              <a:srgbClr val="000000"/>
            </a:solidFill>
            <a:miter lim="800000"/>
            <a:headEnd/>
            <a:tailEnd/>
          </a:ln>
        </p:spPr>
        <p:txBody>
          <a:bodyPr lIns="93031" tIns="46516" rIns="93031" bIns="46516"/>
          <a:lstStyle/>
          <a:p>
            <a:pPr>
              <a:lnSpc>
                <a:spcPct val="90000"/>
              </a:lnSpc>
            </a:pPr>
            <a:r>
              <a:rPr lang="en-US" u="sng" dirty="0"/>
              <a:t>Speaker Notes</a:t>
            </a:r>
            <a:endParaRPr lang="en-US" sz="1000" dirty="0"/>
          </a:p>
          <a:p>
            <a:pPr>
              <a:lnSpc>
                <a:spcPct val="90000"/>
              </a:lnSpc>
            </a:pPr>
            <a:endParaRPr lang="en-US" sz="1000" dirty="0"/>
          </a:p>
          <a:p>
            <a:pPr>
              <a:lnSpc>
                <a:spcPct val="90000"/>
              </a:lnSpc>
            </a:pPr>
            <a:r>
              <a:rPr lang="en-US" sz="1000" dirty="0"/>
              <a:t>At the end of this session, you will be able to:</a:t>
            </a:r>
          </a:p>
          <a:p>
            <a:pPr>
              <a:lnSpc>
                <a:spcPct val="90000"/>
              </a:lnSpc>
              <a:buFontTx/>
              <a:buChar char="•"/>
            </a:pPr>
            <a:r>
              <a:rPr lang="en-US" sz="1000" dirty="0" smtClean="0">
                <a:cs typeface="Times New Roman" pitchFamily="18" charset="0"/>
              </a:rPr>
              <a:t>Describe the global</a:t>
            </a:r>
            <a:r>
              <a:rPr lang="en-US" sz="1000" baseline="0" dirty="0" smtClean="0">
                <a:cs typeface="Times New Roman" pitchFamily="18" charset="0"/>
              </a:rPr>
              <a:t> HIV/AIDS program context</a:t>
            </a:r>
            <a:endParaRPr lang="en-US" sz="1000" dirty="0">
              <a:cs typeface="Times New Roman" pitchFamily="18" charset="0"/>
            </a:endParaRPr>
          </a:p>
          <a:p>
            <a:pPr>
              <a:lnSpc>
                <a:spcPct val="90000"/>
              </a:lnSpc>
              <a:buFontTx/>
              <a:buChar char="•"/>
            </a:pPr>
            <a:r>
              <a:rPr lang="en-US" sz="1000" dirty="0" smtClean="0"/>
              <a:t>Identify</a:t>
            </a:r>
            <a:r>
              <a:rPr lang="en-US" sz="1000" baseline="0" dirty="0" smtClean="0"/>
              <a:t> necessary components of an HIV program environment</a:t>
            </a:r>
            <a:endParaRPr lang="en-US" sz="1000" dirty="0"/>
          </a:p>
          <a:p>
            <a:pPr>
              <a:lnSpc>
                <a:spcPct val="90000"/>
              </a:lnSpc>
              <a:buFontTx/>
              <a:buChar char="•"/>
            </a:pPr>
            <a:r>
              <a:rPr lang="en-US" sz="1000" dirty="0">
                <a:cs typeface="Times New Roman" pitchFamily="18" charset="0"/>
              </a:rPr>
              <a:t>Apply basic M&amp;E concepts to an HIV/AIDS program </a:t>
            </a:r>
            <a:r>
              <a:rPr lang="en-US" sz="1000" dirty="0" smtClean="0">
                <a:cs typeface="Times New Roman" pitchFamily="18" charset="0"/>
              </a:rPr>
              <a:t>area</a:t>
            </a:r>
            <a:endParaRPr lang="en-US" sz="1000" dirty="0">
              <a:cs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197AB5-4437-4274-9363-EE9A7D8B9570}" type="slidenum">
              <a:rPr lang="en-US"/>
              <a:pPr/>
              <a:t>21</a:t>
            </a:fld>
            <a:endParaRPr lang="en-US"/>
          </a:p>
        </p:txBody>
      </p:sp>
      <p:sp>
        <p:nvSpPr>
          <p:cNvPr id="484354" name="Rectangle 2"/>
          <p:cNvSpPr>
            <a:spLocks noGrp="1" noRot="1" noChangeAspect="1" noChangeArrowheads="1" noTextEdit="1"/>
          </p:cNvSpPr>
          <p:nvPr>
            <p:ph type="sldImg"/>
          </p:nvPr>
        </p:nvSpPr>
        <p:spPr>
          <a:xfrm>
            <a:off x="1173163" y="696913"/>
            <a:ext cx="4652962" cy="3481387"/>
          </a:xfrm>
          <a:ln/>
        </p:spPr>
      </p:sp>
      <p:sp>
        <p:nvSpPr>
          <p:cNvPr id="484355" name="Rectangle 3"/>
          <p:cNvSpPr>
            <a:spLocks noGrp="1" noChangeArrowheads="1"/>
          </p:cNvSpPr>
          <p:nvPr>
            <p:ph type="body" idx="1"/>
          </p:nvPr>
        </p:nvSpPr>
        <p:spPr/>
        <p:txBody>
          <a:bodyPr/>
          <a:lstStyle/>
          <a:p>
            <a:r>
              <a:rPr lang="en-US" u="sng" dirty="0"/>
              <a:t>Speaker</a:t>
            </a:r>
            <a:r>
              <a:rPr lang="en-US" dirty="0"/>
              <a:t> </a:t>
            </a:r>
            <a:r>
              <a:rPr lang="en-US" u="sng" dirty="0"/>
              <a:t>Notes</a:t>
            </a:r>
          </a:p>
          <a:p>
            <a:r>
              <a:rPr lang="en-US" sz="900" dirty="0"/>
              <a:t>OVC programs suffer many of the same challenges as care and support programs: they are relatively new so there is little M&amp;E experience to date in this area, they are often community-based so indicators and information systems have to be designed and established accordingly, and minimum packages of services that define an OVC program are still being developed and tested. Many OVC programs include activities designed to provide psychosocial support to OVCs but defining and measuring the outcome of this kind of support is still an active area of research. Finally, M&amp;E of OVC programs involves dealing with children which raises a number of ethical and methodological challenges. For example, care has to be taken to ensure that the child is not put in any danger by any data collection, especially as some of the children may be in vulnerable or abusive situations that might be uncovered by data collection. Protocols that handle these situations while also maintaining confidentiality agreements need to be developed ahead of time. Methodologically, depending on their age, children may not have the maturity to understand or accurately respond to many of the questions that might be relevant to an OVC program evaluation. For example, it is common for children to give the answer they think the interviewer wants to hear rather than what is actually true so instruments that require collecting information from the children themselves have to be designed accordingly.</a:t>
            </a:r>
          </a:p>
          <a:p>
            <a:endParaRPr lang="en-US" sz="900" dirty="0"/>
          </a:p>
          <a:p>
            <a:r>
              <a:rPr lang="en-US" sz="900" dirty="0"/>
              <a:t>Stigma and discrimination is an important human rights issue that effects all aspects of HIV/AIDS programming.  The original indicator used to measure stigma and discrimination was “percent of people expressing accepting attitudes towards people with HIV” but this has not been effective in measuring stigma and discrimination.  A UNAIDS/WHO-sponsored group is working on developing and testing new indicators to measure stigma and discrimination. Measurement tools to measure indicators are still being tested and are likely to perform differently in different social contexts. Information on stigma and discrimination collected from people living with HIV/AIDS is biased because it can only be collected from those who have disclosed their status which is itself directly related to an individual’s fears, perceptions, and experience of stigma and discrimination; those with the most negative attitudes and experiences of stigma and discrimination are unlikely to disclose their status and therefore will not be included in data collection</a:t>
            </a:r>
            <a:r>
              <a:rPr lang="en-US" sz="900" dirty="0" smtClean="0"/>
              <a:t>.</a:t>
            </a:r>
          </a:p>
          <a:p>
            <a:r>
              <a:rPr lang="en-US" sz="900" dirty="0" smtClean="0"/>
              <a:t>Last but not least, it is important to mention that GENDER</a:t>
            </a:r>
            <a:r>
              <a:rPr lang="en-US" sz="900" baseline="0" dirty="0" smtClean="0"/>
              <a:t> is an important cross-cutting issue for HIV/AIDS and should be incorporated into M&amp;E for all aspects of HIV programming. Gender is a critical GHI principle (with the GHI focus on women and girls) but faces many of the same M&amp;E issues that are mentioned on this slide for OVC and stigma and discrimination. While sex can be measured easily, gender is a socially construct that can be difficult to define and measure. Ongoing research seeks the best ways to effectively include gender in HIV programming and M&amp;E plans.</a:t>
            </a:r>
            <a:endParaRPr lang="en-US" sz="900" dirty="0"/>
          </a:p>
          <a:p>
            <a:endParaRPr lang="en-US" sz="9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4BA104-C4E5-4257-ABC5-E8CCAD23CABE}" type="slidenum">
              <a:rPr lang="en-US"/>
              <a:pPr/>
              <a:t>23</a:t>
            </a:fld>
            <a:endParaRPr lang="en-US"/>
          </a:p>
        </p:txBody>
      </p:sp>
      <p:sp>
        <p:nvSpPr>
          <p:cNvPr id="542722" name="Rectangle 2"/>
          <p:cNvSpPr>
            <a:spLocks noGrp="1" noRot="1" noChangeAspect="1" noChangeArrowheads="1" noTextEdit="1"/>
          </p:cNvSpPr>
          <p:nvPr>
            <p:ph type="sldImg"/>
          </p:nvPr>
        </p:nvSpPr>
        <p:spPr>
          <a:xfrm>
            <a:off x="1173163" y="696913"/>
            <a:ext cx="4652962" cy="3481387"/>
          </a:xfrm>
          <a:ln/>
        </p:spPr>
      </p:sp>
      <p:sp>
        <p:nvSpPr>
          <p:cNvPr id="542723" name="Rectangle 3"/>
          <p:cNvSpPr>
            <a:spLocks noGrp="1" noChangeArrowheads="1"/>
          </p:cNvSpPr>
          <p:nvPr>
            <p:ph type="body" idx="1"/>
          </p:nvPr>
        </p:nvSpPr>
        <p:spPr/>
        <p:txBody>
          <a:bodyPr/>
          <a:lstStyle/>
          <a:p>
            <a:r>
              <a:rPr lang="en-US" u="sng" dirty="0"/>
              <a:t>Speaker Notes</a:t>
            </a:r>
          </a:p>
          <a:p>
            <a:r>
              <a:rPr lang="en-US" dirty="0"/>
              <a:t>The general M&amp;E principles and steps discussed throughout this workshop also apply to HIV/AIDS program M&amp;E. To recap, when designing an M&amp;E system for an HIV/AIDS program you should consider what the data are going to be used for and by whom. Preparation of the M&amp;E plan will include designing an M&amp;E framework, or sometimes several connected frameworks for different program components, selecting and defining indicators, identifying data sources and developing a data collection schedule, designing any impact or targeted evaluation protocols, and preparing a data reporting and utilization plan. The M&amp;E plan then has to be implemented and the data used for program decision-making and reporting. The whole design, implementation, and use process has to be conducted in such a way as to build stakeholder buy-in and that is practical and feasible. The next several slides will review some of the specific issues in applying this general process to HIV/AIDS programs.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575AA-FA1C-4F52-901D-576E0A6FA2C4}" type="slidenum">
              <a:rPr lang="en-US"/>
              <a:pPr/>
              <a:t>24</a:t>
            </a:fld>
            <a:endParaRPr lang="en-US"/>
          </a:p>
        </p:txBody>
      </p:sp>
      <p:sp>
        <p:nvSpPr>
          <p:cNvPr id="407554" name="Rectangle 2"/>
          <p:cNvSpPr>
            <a:spLocks noGrp="1" noRot="1" noChangeAspect="1" noChangeArrowheads="1" noTextEdit="1"/>
          </p:cNvSpPr>
          <p:nvPr>
            <p:ph type="sldImg"/>
          </p:nvPr>
        </p:nvSpPr>
        <p:spPr>
          <a:xfrm>
            <a:off x="1173163" y="696913"/>
            <a:ext cx="4652962" cy="3481387"/>
          </a:xfrm>
          <a:ln/>
        </p:spPr>
      </p:sp>
      <p:sp>
        <p:nvSpPr>
          <p:cNvPr id="407555" name="Rectangle 3"/>
          <p:cNvSpPr>
            <a:spLocks noGrp="1" noChangeArrowheads="1"/>
          </p:cNvSpPr>
          <p:nvPr>
            <p:ph type="body" idx="1"/>
          </p:nvPr>
        </p:nvSpPr>
        <p:spPr/>
        <p:txBody>
          <a:bodyPr/>
          <a:lstStyle/>
          <a:p>
            <a:r>
              <a:rPr lang="en-US" u="sng" dirty="0"/>
              <a:t>Speaker Notes</a:t>
            </a:r>
          </a:p>
          <a:p>
            <a:r>
              <a:rPr lang="en-US" dirty="0"/>
              <a:t>In the current environment of large, high visibility global </a:t>
            </a:r>
            <a:r>
              <a:rPr lang="en-US" dirty="0" smtClean="0"/>
              <a:t>HIV/AIDS </a:t>
            </a:r>
            <a:r>
              <a:rPr lang="en-US" dirty="0"/>
              <a:t>initiatives with extensive associated reporting requirements, it is easy to focus on meeting reporting requirements and lose sight of the very important role that information should play in decision-making at every level. While reporting is necessary, HIV/AIDS policy makers and program managers making decisions about where to allocate funds and what interventions to implement need to ask important questions that a functioning M&amp;E system can assist in answering.  Are ‘the right’ people receiving the intervention?  Is the intervention having the intended effect?  Stakeholders who want to know what is being done on their behalf are interested in their own personal benefit and on transparency.  Where should I go for the best quality services?  What is the institution doing for me or what is the government doing with my tax money? Donors and their stakeholders are also interested in transparency and want to know that their money is well spent; that the money was spent as intended and that people benefited. The examples listed are possible questions that should be asked. </a:t>
            </a:r>
          </a:p>
          <a:p>
            <a:endParaRPr lang="en-US" dirty="0"/>
          </a:p>
          <a:p>
            <a:r>
              <a:rPr lang="en-US" dirty="0"/>
              <a:t>(Note: Read and discuss selected questions from the slide.)</a:t>
            </a:r>
          </a:p>
          <a:p>
            <a:endParaRPr lang="en-US" dirty="0"/>
          </a:p>
          <a:p>
            <a:endParaRPr lang="en-US" b="1" i="1" dirty="0"/>
          </a:p>
          <a:p>
            <a:endParaRPr lang="en-US" b="1" i="1" dirty="0"/>
          </a:p>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A8529B-9D7A-4AD9-BDBC-886D942CC88B}" type="slidenum">
              <a:rPr lang="en-US"/>
              <a:pPr/>
              <a:t>25</a:t>
            </a:fld>
            <a:endParaRPr lang="en-US"/>
          </a:p>
        </p:txBody>
      </p:sp>
      <p:sp>
        <p:nvSpPr>
          <p:cNvPr id="491522" name="Rectangle 2"/>
          <p:cNvSpPr>
            <a:spLocks noGrp="1" noRot="1" noChangeAspect="1" noChangeArrowheads="1" noTextEdit="1"/>
          </p:cNvSpPr>
          <p:nvPr>
            <p:ph type="sldImg"/>
          </p:nvPr>
        </p:nvSpPr>
        <p:spPr>
          <a:xfrm>
            <a:off x="1173163" y="696913"/>
            <a:ext cx="4652962" cy="3481387"/>
          </a:xfrm>
          <a:ln/>
        </p:spPr>
      </p:sp>
      <p:sp>
        <p:nvSpPr>
          <p:cNvPr id="491523" name="Rectangle 3"/>
          <p:cNvSpPr>
            <a:spLocks noGrp="1" noChangeArrowheads="1"/>
          </p:cNvSpPr>
          <p:nvPr>
            <p:ph type="body" idx="1"/>
          </p:nvPr>
        </p:nvSpPr>
        <p:spPr/>
        <p:txBody>
          <a:bodyPr/>
          <a:lstStyle/>
          <a:p>
            <a:r>
              <a:rPr lang="en-US" sz="900" u="sng" dirty="0"/>
              <a:t>Speaker Notes</a:t>
            </a:r>
            <a:endParaRPr lang="en-US" sz="900" dirty="0"/>
          </a:p>
          <a:p>
            <a:r>
              <a:rPr lang="en-US" sz="900" dirty="0"/>
              <a:t>As discussed earlier in this workshop it is very important to have an M&amp;E framework, or logic model, that identifies the relationships between the program’s inputs, processes, and outputs. There are several types of frameworks that can be used such as log frames, results frameworks, or more general conceptual frameworks. The M&amp;E framework, or logic model, will illustrate the links between program resource allocation and program outputs to program success in terms of outcomes and impacts. The framework can be used to infer program impact when a more rigorous evaluation may be difficult to implement.  Frameworks are the basis for identifying appropriate indicators for program monitoring and evaluation and for identifying areas of program evaluation.</a:t>
            </a:r>
          </a:p>
          <a:p>
            <a:endParaRPr lang="en-US" sz="900" dirty="0"/>
          </a:p>
          <a:p>
            <a:r>
              <a:rPr lang="en-US" sz="900" dirty="0"/>
              <a:t>Because of the complexity of HIV/AIDS prevention and care, there are several different interventions that constitute a comprehensive program.  Each intervention could have its own logic model and each of these logic models would be inter-related. Within a program, there are several activities with their own inputs and outputs. In some cases the output of one program activity could be an input for another activity. For example, the output of an intervention to train providers to provide ARV would be trained ARV providers who would then be an input into an intervention to provide ARV services in designated facilities.</a:t>
            </a:r>
          </a:p>
          <a:p>
            <a:r>
              <a:rPr lang="en-US" sz="900" dirty="0"/>
              <a:t> </a:t>
            </a:r>
          </a:p>
          <a:p>
            <a:r>
              <a:rPr lang="en-US" sz="900" dirty="0"/>
              <a:t>Frameworks from HIV/AIDS programs should be based on relevant documentation that describes the program itself and consultations with key stakeholders involved in the design and implementation of the program. Documentation might be a national AIDS strategy or a specific program strategy or design document.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5B1A8F-ED7B-4EC1-8B34-5D871A257E23}" type="slidenum">
              <a:rPr lang="en-US"/>
              <a:pPr/>
              <a:t>26</a:t>
            </a:fld>
            <a:endParaRPr lang="en-US"/>
          </a:p>
        </p:txBody>
      </p:sp>
      <p:sp>
        <p:nvSpPr>
          <p:cNvPr id="306178" name="Rectangle 2"/>
          <p:cNvSpPr>
            <a:spLocks noGrp="1" noRot="1" noChangeAspect="1" noChangeArrowheads="1" noTextEdit="1"/>
          </p:cNvSpPr>
          <p:nvPr>
            <p:ph type="sldImg"/>
          </p:nvPr>
        </p:nvSpPr>
        <p:spPr>
          <a:xfrm>
            <a:off x="1173163" y="696913"/>
            <a:ext cx="4652962" cy="3481387"/>
          </a:xfrm>
          <a:ln/>
        </p:spPr>
      </p:sp>
      <p:sp>
        <p:nvSpPr>
          <p:cNvPr id="306179" name="Rectangle 3"/>
          <p:cNvSpPr>
            <a:spLocks noGrp="1" noChangeArrowheads="1"/>
          </p:cNvSpPr>
          <p:nvPr>
            <p:ph type="body" idx="1"/>
          </p:nvPr>
        </p:nvSpPr>
        <p:spPr/>
        <p:txBody>
          <a:bodyPr/>
          <a:lstStyle/>
          <a:p>
            <a:r>
              <a:rPr lang="en-US" sz="900" dirty="0" smtClean="0"/>
              <a:t>As </a:t>
            </a:r>
            <a:r>
              <a:rPr lang="en-US" sz="900" dirty="0"/>
              <a:t>mentioned previously, international efforts have been made to standardize indicators for HIV/AIDS programs and international reporting. The use of standardized indicators allows for cross-program comparability and saves resources that would be needed to develop the indicators. </a:t>
            </a:r>
            <a:r>
              <a:rPr lang="en-US" sz="900" dirty="0" smtClean="0"/>
              <a:t>Although these indicators are national- and global- level as</a:t>
            </a:r>
            <a:r>
              <a:rPr lang="en-US" sz="900" baseline="0" dirty="0" smtClean="0"/>
              <a:t> they are finally reported, the data is aggregated up from reporting at sub=national and program levels. </a:t>
            </a:r>
            <a:r>
              <a:rPr lang="en-US" sz="900" dirty="0" smtClean="0"/>
              <a:t>It </a:t>
            </a:r>
            <a:r>
              <a:rPr lang="en-US" sz="900" dirty="0"/>
              <a:t>is beyond the scope of this session to discuss the many indicators available for HIV/AIDS programs in detail. You should consult the relevant guides for details of the recommended indicators in each HIV program area.</a:t>
            </a:r>
          </a:p>
          <a:p>
            <a:endParaRPr lang="en-US" sz="900" dirty="0"/>
          </a:p>
          <a:p>
            <a:r>
              <a:rPr lang="en-US" sz="900" dirty="0"/>
              <a:t>For international reporting there is documentation for the UNGASS indicators.  The indicators for the HIV/AIDS-related Millennium Development Goals are the UNGASS indicators</a:t>
            </a:r>
            <a:r>
              <a:rPr lang="en-US" sz="900" dirty="0" smtClean="0"/>
              <a:t>.</a:t>
            </a:r>
          </a:p>
          <a:p>
            <a:endParaRPr lang="en-US" sz="900" dirty="0" smtClean="0"/>
          </a:p>
          <a:p>
            <a:r>
              <a:rPr lang="en-US" sz="900" dirty="0" smtClean="0"/>
              <a:t>Finally, for evaluation of HIV prevention</a:t>
            </a:r>
            <a:r>
              <a:rPr lang="en-US" sz="900" baseline="0" dirty="0" smtClean="0"/>
              <a:t> programs specifically, UNAIDS released guidelines in 2010. Specialized versions of those guidelines are being created for specific populations which brings together many of the indicators for M&amp;E related to most-at-risk populations. Those guidelines are expected in 2011.</a:t>
            </a:r>
            <a:endParaRPr lang="en-US" sz="90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8F4929-3DCE-4A41-84FF-735C0F069FE9}" type="slidenum">
              <a:rPr lang="en-US"/>
              <a:pPr/>
              <a:t>27</a:t>
            </a:fld>
            <a:endParaRPr lang="en-US"/>
          </a:p>
        </p:txBody>
      </p:sp>
      <p:sp>
        <p:nvSpPr>
          <p:cNvPr id="544770" name="Rectangle 2"/>
          <p:cNvSpPr>
            <a:spLocks noGrp="1" noRot="1" noChangeAspect="1" noChangeArrowheads="1" noTextEdit="1"/>
          </p:cNvSpPr>
          <p:nvPr>
            <p:ph type="sldImg"/>
          </p:nvPr>
        </p:nvSpPr>
        <p:spPr>
          <a:xfrm>
            <a:off x="1173163" y="696913"/>
            <a:ext cx="4652962" cy="3481387"/>
          </a:xfrm>
          <a:ln/>
        </p:spPr>
      </p:sp>
      <p:sp>
        <p:nvSpPr>
          <p:cNvPr id="544771" name="Rectangle 3"/>
          <p:cNvSpPr>
            <a:spLocks noGrp="1" noChangeArrowheads="1"/>
          </p:cNvSpPr>
          <p:nvPr>
            <p:ph type="body" idx="1"/>
          </p:nvPr>
        </p:nvSpPr>
        <p:spPr/>
        <p:txBody>
          <a:bodyPr/>
          <a:lstStyle/>
          <a:p>
            <a:r>
              <a:rPr lang="en-US" sz="900" u="sng" dirty="0"/>
              <a:t>Speaker Notes</a:t>
            </a:r>
          </a:p>
          <a:p>
            <a:r>
              <a:rPr lang="en-US" sz="900" dirty="0"/>
              <a:t>The indicators that are used to monitor and evaluate HIV/AIDS programs and the strategic information that is used for decision making rely on a variety of different data sources and information systems. For example, document review and key informant interviews can be used to obtain information on the policy environment and funding for HIV/AIDS programs. Routine information systems, either specific to a particular program or the wider national routine health information system, provide information on a regular basis on </a:t>
            </a:r>
            <a:r>
              <a:rPr lang="en-US" sz="900" dirty="0" smtClean="0"/>
              <a:t>outputs.</a:t>
            </a:r>
            <a:r>
              <a:rPr lang="en-US" sz="900" baseline="0" dirty="0" smtClean="0"/>
              <a:t> Newer tools such as the three interlinked patient monitoring tools allow for integration of routine health information from multiple service sectors (MCH, HIV, and TB in the case of 3ILPMS)</a:t>
            </a:r>
            <a:r>
              <a:rPr lang="en-US" sz="900" dirty="0" smtClean="0"/>
              <a:t>The </a:t>
            </a:r>
            <a:r>
              <a:rPr lang="en-US" sz="900" dirty="0"/>
              <a:t>chronic nature of HIV and associated long term treatment needs has lead to the need for patient tracking systems to monitor individual patient care. Information from these systems can be aggregated to provide indicators of HIV care and ART including the no. patients on ART (as opposed to the number of visits for ART) and ART adherence. </a:t>
            </a:r>
          </a:p>
          <a:p>
            <a:endParaRPr lang="en-US" sz="900" dirty="0"/>
          </a:p>
          <a:p>
            <a:r>
              <a:rPr lang="en-US" sz="900" dirty="0"/>
              <a:t>The PLACE methodology uses key informants to identify sites where people go to meet new sexual partners (or where injecting drug users socialize) and conducts site visits and interviews with site managers and clients socializing at sites to obtain information on the characteristics of sites, presence of HIV prevention messages and condoms, and behaviors of clients. This information can then be used to design and monitor site-based HIV prevention programs.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F46FC9-DADC-4D98-94E4-44AD258B4658}" type="slidenum">
              <a:rPr lang="en-US"/>
              <a:pPr/>
              <a:t>28</a:t>
            </a:fld>
            <a:endParaRPr lang="en-US"/>
          </a:p>
        </p:txBody>
      </p:sp>
      <p:sp>
        <p:nvSpPr>
          <p:cNvPr id="546818" name="Rectangle 2"/>
          <p:cNvSpPr>
            <a:spLocks noGrp="1" noRot="1" noChangeAspect="1" noChangeArrowheads="1" noTextEdit="1"/>
          </p:cNvSpPr>
          <p:nvPr>
            <p:ph type="sldImg"/>
          </p:nvPr>
        </p:nvSpPr>
        <p:spPr>
          <a:xfrm>
            <a:off x="1173163" y="696913"/>
            <a:ext cx="4652962" cy="3481387"/>
          </a:xfrm>
          <a:ln/>
        </p:spPr>
      </p:sp>
      <p:sp>
        <p:nvSpPr>
          <p:cNvPr id="546819" name="Rectangle 3"/>
          <p:cNvSpPr>
            <a:spLocks noGrp="1" noChangeArrowheads="1"/>
          </p:cNvSpPr>
          <p:nvPr>
            <p:ph type="body" idx="1"/>
          </p:nvPr>
        </p:nvSpPr>
        <p:spPr/>
        <p:txBody>
          <a:bodyPr/>
          <a:lstStyle/>
          <a:p>
            <a:r>
              <a:rPr lang="en-US" sz="900" u="sng" dirty="0"/>
              <a:t>Speaker Notes</a:t>
            </a:r>
          </a:p>
          <a:p>
            <a:r>
              <a:rPr lang="en-US" sz="900" dirty="0"/>
              <a:t>At the outcome and impact level, facility surveys can be used to collect representative information on the coverage of HIV/AIDS services (in terms of the percentage of facilities providing a service, often broken down by geographic regions), readiness of facilities to provide services, and service quality. Population surveys are used to provide population-based data on knowledge, attitudes, and practices related to HIV and risk behaviors such as sexual behaviors. The availability of technology that allows rapid HIV testing in the field has also lead to increasing use of population surveys to collect HIV </a:t>
            </a:r>
            <a:r>
              <a:rPr lang="en-US" sz="900" dirty="0" err="1"/>
              <a:t>seroprevalence</a:t>
            </a:r>
            <a:r>
              <a:rPr lang="en-US" sz="900" dirty="0"/>
              <a:t>. Surveys can cover the general population or be targeted at specific population sub-groups such as commercial sex workers or injecting drug users.</a:t>
            </a:r>
          </a:p>
          <a:p>
            <a:endParaRPr lang="en-US" sz="900" dirty="0"/>
          </a:p>
          <a:p>
            <a:r>
              <a:rPr lang="en-US" sz="900" dirty="0"/>
              <a:t>Surveillance of special populations is the traditional approach for collecting data on HIV </a:t>
            </a:r>
            <a:r>
              <a:rPr lang="en-US" sz="900" dirty="0" err="1"/>
              <a:t>seroprevalence</a:t>
            </a:r>
            <a:r>
              <a:rPr lang="en-US" sz="900" dirty="0"/>
              <a:t>. Surveillance provides more frequent estimates of prevalence in sub-populations than population surveys. Surveillance will be discussed more later in this session. Finally, vital registration systems provide information on AIDS-specific mortality. Vital registration systems are often not functional in developing countries and alternatives such as sample vital registration with verbal autopsy and demographic surveillance are being explored to provide cause-specific mortality estimates.</a:t>
            </a:r>
          </a:p>
          <a:p>
            <a:endParaRPr lang="en-US" sz="900" dirty="0"/>
          </a:p>
          <a:p>
            <a:r>
              <a:rPr lang="en-US" sz="900" dirty="0"/>
              <a:t>The strengths and limitations of different data sources was discussed in an earlier session in this workshop and will not be repeated here. However, these strengths and limitations should be kept in mind in the context of HIV/AIDS program M&amp;E.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83579E-0A81-4AFF-9460-CC2E5E7D3DF2}" type="slidenum">
              <a:rPr lang="en-US"/>
              <a:pPr/>
              <a:t>29</a:t>
            </a:fld>
            <a:endParaRPr lang="en-US"/>
          </a:p>
        </p:txBody>
      </p:sp>
      <p:sp>
        <p:nvSpPr>
          <p:cNvPr id="512002" name="Rectangle 2"/>
          <p:cNvSpPr>
            <a:spLocks noGrp="1" noRot="1" noChangeAspect="1" noChangeArrowheads="1" noTextEdit="1"/>
          </p:cNvSpPr>
          <p:nvPr>
            <p:ph type="sldImg"/>
          </p:nvPr>
        </p:nvSpPr>
        <p:spPr>
          <a:xfrm>
            <a:off x="1173163" y="695325"/>
            <a:ext cx="4652962" cy="3481388"/>
          </a:xfrm>
          <a:ln/>
        </p:spPr>
      </p:sp>
      <p:sp>
        <p:nvSpPr>
          <p:cNvPr id="512003" name="Rectangle 3"/>
          <p:cNvSpPr>
            <a:spLocks noGrp="1" noChangeArrowheads="1"/>
          </p:cNvSpPr>
          <p:nvPr>
            <p:ph type="body" idx="1"/>
          </p:nvPr>
        </p:nvSpPr>
        <p:spPr>
          <a:xfrm>
            <a:off x="700088" y="4410075"/>
            <a:ext cx="5597525" cy="4178300"/>
          </a:xfrm>
        </p:spPr>
        <p:txBody>
          <a:bodyPr/>
          <a:lstStyle/>
          <a:p>
            <a:r>
              <a:rPr lang="en-GB" sz="900" u="sng" dirty="0"/>
              <a:t>Speaker Notes</a:t>
            </a:r>
            <a:endParaRPr lang="en-GB" sz="900" dirty="0"/>
          </a:p>
          <a:p>
            <a:r>
              <a:rPr lang="en-GB" sz="900" dirty="0"/>
              <a:t>Every program must have the ability to store the information that it is collecting.  For national HIV/AIDS programs, UNAIDS has developed a system, the Country Response Information System, for national information storage, analysis, retrieval, and dissemination.   </a:t>
            </a:r>
          </a:p>
          <a:p>
            <a:endParaRPr lang="en-GB" sz="900" dirty="0"/>
          </a:p>
          <a:p>
            <a:r>
              <a:rPr lang="en-GB" sz="900" dirty="0"/>
              <a:t>The generic structure consists of three components or modules.</a:t>
            </a:r>
          </a:p>
          <a:p>
            <a:r>
              <a:rPr lang="en-GB" sz="900" dirty="0"/>
              <a:t>The first module – the Indicator Database comes with a core set of international indicators that include the UNGASS indicators.  The database can then be tailored to the individual country by including country-specific indicators.  There is also the ability to add other sets of indicators, e.g. Abuja, USG PEPFAR</a:t>
            </a:r>
          </a:p>
          <a:p>
            <a:endParaRPr lang="en-GB" sz="900" dirty="0"/>
          </a:p>
          <a:p>
            <a:r>
              <a:rPr lang="en-GB" sz="900" dirty="0"/>
              <a:t>The Project/resource tracking Database is the second module and is l</a:t>
            </a:r>
            <a:r>
              <a:rPr lang="en-US" sz="900" dirty="0"/>
              <a:t>inked to National Strategic Plan (NSP) and research.</a:t>
            </a:r>
            <a:endParaRPr lang="en-GB" sz="900" dirty="0"/>
          </a:p>
          <a:p>
            <a:r>
              <a:rPr lang="fr-CH" sz="900" dirty="0"/>
              <a:t>It </a:t>
            </a:r>
            <a:r>
              <a:rPr lang="fr-CH" sz="900" dirty="0" err="1"/>
              <a:t>allows</a:t>
            </a:r>
            <a:r>
              <a:rPr lang="fr-CH" sz="900" dirty="0"/>
              <a:t> the user to </a:t>
            </a:r>
            <a:r>
              <a:rPr lang="fr-CH" sz="900" dirty="0" err="1"/>
              <a:t>track</a:t>
            </a:r>
            <a:r>
              <a:rPr lang="fr-CH" sz="900" dirty="0"/>
              <a:t> </a:t>
            </a:r>
            <a:r>
              <a:rPr lang="fr-CH" sz="900" dirty="0" err="1"/>
              <a:t>specific</a:t>
            </a:r>
            <a:r>
              <a:rPr lang="fr-CH" sz="900" dirty="0"/>
              <a:t> </a:t>
            </a:r>
            <a:r>
              <a:rPr lang="fr-CH" sz="900" dirty="0" err="1"/>
              <a:t>projects</a:t>
            </a:r>
            <a:r>
              <a:rPr lang="fr-CH" sz="900" dirty="0"/>
              <a:t>, </a:t>
            </a:r>
            <a:r>
              <a:rPr lang="fr-CH" sz="900" dirty="0" err="1"/>
              <a:t>activities</a:t>
            </a:r>
            <a:r>
              <a:rPr lang="fr-CH" sz="900" dirty="0"/>
              <a:t> and budgets </a:t>
            </a:r>
            <a:r>
              <a:rPr lang="fr-CH" sz="900" dirty="0" err="1"/>
              <a:t>at</a:t>
            </a:r>
            <a:r>
              <a:rPr lang="fr-CH" sz="900" dirty="0"/>
              <a:t> the National and </a:t>
            </a:r>
            <a:r>
              <a:rPr lang="fr-CH" sz="900" dirty="0" err="1"/>
              <a:t>Sub</a:t>
            </a:r>
            <a:r>
              <a:rPr lang="fr-CH" sz="900" dirty="0"/>
              <a:t>-national </a:t>
            </a:r>
            <a:r>
              <a:rPr lang="fr-CH" sz="900" dirty="0" err="1"/>
              <a:t>levels</a:t>
            </a:r>
            <a:r>
              <a:rPr lang="fr-CH" sz="900" dirty="0"/>
              <a:t>. </a:t>
            </a:r>
            <a:r>
              <a:rPr lang="en-GB" sz="900" dirty="0"/>
              <a:t>The Research Inventory Database: allows the user track research projects/articles regarding the country. Links and case reporting may be a future enhancement of this module. </a:t>
            </a:r>
          </a:p>
          <a:p>
            <a:endParaRPr lang="en-GB" sz="900" dirty="0"/>
          </a:p>
          <a:p>
            <a:r>
              <a:rPr lang="en-GB" sz="900" dirty="0"/>
              <a:t>Selected information from individual country CRIS are available on the Global Response Information Database (GRID) on </a:t>
            </a:r>
            <a:r>
              <a:rPr lang="en-GB" sz="900" dirty="0" smtClean="0"/>
              <a:t>www.unaids.org.</a:t>
            </a:r>
            <a:r>
              <a:rPr lang="en-GB" sz="900" baseline="0" dirty="0" smtClean="0"/>
              <a:t> More information on CRIS 3.0 can be found at www.cris3.org</a:t>
            </a:r>
            <a:endParaRPr lang="en-GB" sz="90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A</a:t>
            </a:r>
            <a:r>
              <a:rPr lang="en-US" baseline="0" dirty="0" smtClean="0"/>
              <a:t> final note about information systems: While routine health information is a valuable source of M&amp;E data, it is important to remember that the HIS is only as good as the data they contain. Assuring data quality is a must if one desires the data from these systems to provide reliable information for M&amp;E of HIV or any other public health problem.  Earlier in this module we discussed the lack of M&amp;E capacity that has come with rapid scale up of HIV programs and reporting systems. This lack of capacity can lead to problems with the quality of data reported as part of the health information system. Tools and methods are available to assist with routing data quality assurance assessments, an important M&amp;E task that is too often overlooked.</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30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185411532"/>
      </p:ext>
    </p:extLst>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B7783A-6C7E-4071-93E0-98CB6DAA40B0}" type="slidenum">
              <a:rPr lang="en-US"/>
              <a:pPr/>
              <a:t>31</a:t>
            </a:fld>
            <a:endParaRPr lang="en-US"/>
          </a:p>
        </p:txBody>
      </p:sp>
      <p:sp>
        <p:nvSpPr>
          <p:cNvPr id="547842" name="Rectangle 2"/>
          <p:cNvSpPr>
            <a:spLocks noGrp="1" noRot="1" noChangeAspect="1" noChangeArrowheads="1" noTextEdit="1"/>
          </p:cNvSpPr>
          <p:nvPr>
            <p:ph type="sldImg"/>
          </p:nvPr>
        </p:nvSpPr>
        <p:spPr>
          <a:xfrm>
            <a:off x="1173163" y="696913"/>
            <a:ext cx="4652962" cy="3481387"/>
          </a:xfrm>
          <a:ln/>
        </p:spPr>
      </p:sp>
      <p:sp>
        <p:nvSpPr>
          <p:cNvPr id="547843" name="Rectangle 3"/>
          <p:cNvSpPr>
            <a:spLocks noGrp="1" noChangeArrowheads="1"/>
          </p:cNvSpPr>
          <p:nvPr>
            <p:ph type="body" idx="1"/>
          </p:nvPr>
        </p:nvSpPr>
        <p:spPr/>
        <p:txBody>
          <a:bodyPr/>
          <a:lstStyle/>
          <a:p>
            <a:r>
              <a:rPr lang="en-US" u="sng" dirty="0"/>
              <a:t>Speaker notes</a:t>
            </a:r>
          </a:p>
          <a:p>
            <a:endParaRPr lang="en-US" dirty="0"/>
          </a:p>
          <a:p>
            <a:r>
              <a:rPr lang="en-US" dirty="0"/>
              <a:t>We will now illustrate how some of the general </a:t>
            </a:r>
            <a:r>
              <a:rPr lang="en-US" dirty="0" smtClean="0"/>
              <a:t>M&amp; E principles we have discussed could </a:t>
            </a:r>
            <a:r>
              <a:rPr lang="en-US" dirty="0"/>
              <a:t>be applied to a specific HIV/AIDS program area; in this case </a:t>
            </a:r>
            <a:r>
              <a:rPr lang="en-US" dirty="0" smtClean="0"/>
              <a:t>HIV Testing and</a:t>
            </a:r>
            <a:r>
              <a:rPr lang="en-US" baseline="0" dirty="0" smtClean="0"/>
              <a:t> </a:t>
            </a:r>
            <a:r>
              <a:rPr lang="en-US" baseline="0" dirty="0" err="1" smtClean="0"/>
              <a:t>Counselling</a:t>
            </a:r>
            <a:r>
              <a:rPr lang="en-US" baseline="0" dirty="0" smtClean="0"/>
              <a:t>.</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1DCFB-57B8-4B6C-BFF4-BED6E06F68E4}" type="slidenum">
              <a:rPr lang="en-US"/>
              <a:pPr/>
              <a:t>4</a:t>
            </a:fld>
            <a:endParaRPr lang="en-US"/>
          </a:p>
        </p:txBody>
      </p:sp>
      <p:sp>
        <p:nvSpPr>
          <p:cNvPr id="248834" name="Rectangle 2"/>
          <p:cNvSpPr>
            <a:spLocks noGrp="1" noRot="1" noChangeAspect="1" noChangeArrowheads="1" noTextEdit="1"/>
          </p:cNvSpPr>
          <p:nvPr>
            <p:ph type="sldImg"/>
          </p:nvPr>
        </p:nvSpPr>
        <p:spPr>
          <a:xfrm>
            <a:off x="1173163" y="696913"/>
            <a:ext cx="4652962" cy="3481387"/>
          </a:xfrm>
          <a:ln/>
        </p:spPr>
      </p:sp>
      <p:sp>
        <p:nvSpPr>
          <p:cNvPr id="248835" name="Rectangle 3"/>
          <p:cNvSpPr>
            <a:spLocks noGrp="1" noChangeArrowheads="1"/>
          </p:cNvSpPr>
          <p:nvPr>
            <p:ph type="body" idx="1"/>
          </p:nvPr>
        </p:nvSpPr>
        <p:spPr/>
        <p:txBody>
          <a:bodyPr/>
          <a:lstStyle/>
          <a:p>
            <a:r>
              <a:rPr lang="en-US" sz="1000" dirty="0"/>
              <a:t>The first step in the process of designing a program and its accompanying monitoring and evaluation is to define the problem.  </a:t>
            </a:r>
            <a:r>
              <a:rPr lang="en-US" sz="1000" dirty="0" smtClean="0"/>
              <a:t>In the HIV/AIDS context this is often</a:t>
            </a:r>
            <a:r>
              <a:rPr lang="en-US" sz="1000" baseline="0" dirty="0" smtClean="0"/>
              <a:t> referred to as “know your epidemic’”. </a:t>
            </a:r>
            <a:r>
              <a:rPr lang="en-US" sz="1000" dirty="0" smtClean="0"/>
              <a:t>A </a:t>
            </a:r>
            <a:r>
              <a:rPr lang="en-US" sz="1000" dirty="0"/>
              <a:t>problem statement for HIV/AIDS can be phrased in terms of the magnitude of the problem (how many people are affected) and the impact of the problem (what is the economic impact due to loss of productive labor force or due to treatment at the household and national levels or what is the social impact of young children who have lost a parent to the epidemic).</a:t>
            </a:r>
            <a:endParaRPr lang="en-US" sz="1000" b="1" i="1" dirty="0"/>
          </a:p>
          <a:p>
            <a:endParaRPr lang="en-US" sz="1000" b="1" i="1" dirty="0"/>
          </a:p>
          <a:p>
            <a:r>
              <a:rPr lang="en-US" sz="1000" dirty="0"/>
              <a:t>This slide from UNAIDS and WHO illustrates the magnitude of the HIV/AIDS problem in terms of the numbers of people who are infected and who have died in </a:t>
            </a:r>
            <a:r>
              <a:rPr lang="en-US" sz="1000" dirty="0" smtClean="0"/>
              <a:t>2009  http://www.unaids.org/en/dataanalysis/epidemiology/2009aidsepidemicupdate/.)  </a:t>
            </a:r>
            <a:r>
              <a:rPr lang="en-US" sz="1000" dirty="0"/>
              <a:t>These estimates are based on a variety of information sources; the accuracy of which varies.  Because of this inaccuracy, imprecise point estimates and possible ranges are given.  For example, UNAIDS and WHO estimate that there are </a:t>
            </a:r>
            <a:r>
              <a:rPr lang="en-US" sz="1000" dirty="0" smtClean="0"/>
              <a:t>33.3 </a:t>
            </a:r>
            <a:r>
              <a:rPr lang="en-US" sz="1000" dirty="0"/>
              <a:t>million people living with HIV/AIDS.  But since they don’t know what the exact figure is they estimate that the actual figure most likely is somewhere  between </a:t>
            </a:r>
            <a:r>
              <a:rPr lang="en-US" sz="1000" dirty="0" smtClean="0"/>
              <a:t>31.4 </a:t>
            </a:r>
            <a:r>
              <a:rPr lang="en-US" sz="1000" dirty="0"/>
              <a:t>million and </a:t>
            </a:r>
            <a:r>
              <a:rPr lang="en-US" sz="1000" dirty="0" smtClean="0"/>
              <a:t>35.3 </a:t>
            </a:r>
            <a:r>
              <a:rPr lang="en-US" sz="1000" dirty="0"/>
              <a:t>million people infected .  </a:t>
            </a:r>
          </a:p>
          <a:p>
            <a:r>
              <a:rPr lang="en-US" sz="1000" dirty="0"/>
              <a:t>Because of advances in the estimating techniques, these figures are lower than what had been previously estimated.  UNAIDS and WHO cautions that this does not necessarily mean that the epidemic is abating but that prior estimates may have been over estimates. Nevertheless, HIV/AIDS is clearly a very serious public health problem.</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1CC2C6-636B-4111-8A94-DA59374FF275}" type="slidenum">
              <a:rPr lang="en-US"/>
              <a:pPr/>
              <a:t>32</a:t>
            </a:fld>
            <a:endParaRPr lang="en-US"/>
          </a:p>
        </p:txBody>
      </p:sp>
      <p:sp>
        <p:nvSpPr>
          <p:cNvPr id="517122" name="Rectangle 2"/>
          <p:cNvSpPr>
            <a:spLocks noGrp="1" noRot="1" noChangeAspect="1" noChangeArrowheads="1" noTextEdit="1"/>
          </p:cNvSpPr>
          <p:nvPr>
            <p:ph type="sldImg"/>
          </p:nvPr>
        </p:nvSpPr>
        <p:spPr>
          <a:xfrm>
            <a:off x="1141413" y="688975"/>
            <a:ext cx="4714875" cy="3525838"/>
          </a:xfrm>
          <a:ln/>
        </p:spPr>
      </p:sp>
      <p:sp>
        <p:nvSpPr>
          <p:cNvPr id="517123" name="Rectangle 3"/>
          <p:cNvSpPr>
            <a:spLocks noGrp="1" noChangeArrowheads="1"/>
          </p:cNvSpPr>
          <p:nvPr>
            <p:ph type="body" idx="1"/>
          </p:nvPr>
        </p:nvSpPr>
        <p:spPr>
          <a:xfrm>
            <a:off x="922338" y="4443413"/>
            <a:ext cx="5153025" cy="4138612"/>
          </a:xfrm>
        </p:spPr>
        <p:txBody>
          <a:bodyPr/>
          <a:lstStyle/>
          <a:p>
            <a:r>
              <a:rPr lang="en-US" sz="1000" dirty="0"/>
              <a:t>This slide illustrates some of the questions that M&amp;E of </a:t>
            </a:r>
            <a:r>
              <a:rPr lang="en-US" sz="1000" dirty="0" smtClean="0"/>
              <a:t>HTC </a:t>
            </a:r>
            <a:r>
              <a:rPr lang="en-US" sz="1000" dirty="0"/>
              <a:t>programs is likely to need to address at different levels. If you are a </a:t>
            </a:r>
            <a:r>
              <a:rPr lang="en-US" sz="1000" dirty="0" smtClean="0"/>
              <a:t>HTC</a:t>
            </a:r>
            <a:r>
              <a:rPr lang="en-US" sz="1000" baseline="0" dirty="0" smtClean="0"/>
              <a:t> </a:t>
            </a:r>
            <a:r>
              <a:rPr lang="en-US" sz="1000" dirty="0" smtClean="0"/>
              <a:t>program </a:t>
            </a:r>
            <a:r>
              <a:rPr lang="en-US" sz="1000" dirty="0"/>
              <a:t>manager, you may be interested in the service delivery process. That is, you will want to monitor the volume and type of services that are being provided, whether the services are being provided as planned, whether services meet minimum standards of quality . </a:t>
            </a:r>
            <a:r>
              <a:rPr lang="en-US" sz="1000" dirty="0">
                <a:solidFill>
                  <a:srgbClr val="000000"/>
                </a:solidFill>
              </a:rPr>
              <a:t>To do this, you may implement an information system to help describe and monitor process indicators for service delivery.  As the manager of the national program, however, you may be less interested in the details of the service delivery process and be more interested in tracking whether the availability of services is increasing and whether more people are using counseling and testing services. In addition, as the expected outcomes of your </a:t>
            </a:r>
            <a:r>
              <a:rPr lang="en-US" sz="1000" dirty="0" smtClean="0">
                <a:solidFill>
                  <a:srgbClr val="000000"/>
                </a:solidFill>
              </a:rPr>
              <a:t>HTC </a:t>
            </a:r>
            <a:r>
              <a:rPr lang="en-US" sz="1000" dirty="0">
                <a:solidFill>
                  <a:srgbClr val="000000"/>
                </a:solidFill>
              </a:rPr>
              <a:t>program are to reduce HIV risk behaviors and increase the use of care, support and treatment services by those who are infected, you may also want to monitor these behaviors.  While there are many factors (in addition to use of </a:t>
            </a:r>
            <a:r>
              <a:rPr lang="en-US" sz="1000" dirty="0" smtClean="0">
                <a:solidFill>
                  <a:srgbClr val="000000"/>
                </a:solidFill>
              </a:rPr>
              <a:t>HTC </a:t>
            </a:r>
            <a:r>
              <a:rPr lang="en-US" sz="1000" dirty="0">
                <a:solidFill>
                  <a:srgbClr val="000000"/>
                </a:solidFill>
              </a:rPr>
              <a:t>services) that can affect behaviors, you may also want to know whether or not there is behavior change among clients who have received </a:t>
            </a:r>
            <a:r>
              <a:rPr lang="en-US" sz="1000" dirty="0" smtClean="0">
                <a:solidFill>
                  <a:srgbClr val="000000"/>
                </a:solidFill>
              </a:rPr>
              <a:t>HTC </a:t>
            </a:r>
            <a:r>
              <a:rPr lang="en-US" sz="1000" dirty="0">
                <a:solidFill>
                  <a:srgbClr val="000000"/>
                </a:solidFill>
              </a:rPr>
              <a:t>services. These are evaluation questions as they  are really asking whether or not counseling and testing services are effective in changing behavior. While changes in behavior can be monitored through behavioral surveillance, attributing these changes to the </a:t>
            </a:r>
            <a:r>
              <a:rPr lang="en-US" sz="1000" dirty="0" smtClean="0">
                <a:solidFill>
                  <a:srgbClr val="000000"/>
                </a:solidFill>
              </a:rPr>
              <a:t>HTC </a:t>
            </a:r>
            <a:r>
              <a:rPr lang="en-US" sz="1000" dirty="0">
                <a:solidFill>
                  <a:srgbClr val="000000"/>
                </a:solidFill>
              </a:rPr>
              <a:t>program is part of program evaluation and requires more rigorous data collection methodologies and analyses. </a:t>
            </a:r>
          </a:p>
          <a:p>
            <a:endParaRPr lang="en-US" sz="1000" dirty="0"/>
          </a:p>
          <a:p>
            <a:endParaRPr lang="en-US" sz="1000" dirty="0">
              <a:solidFill>
                <a:srgbClr val="000000"/>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As noted in the earlier section, a</a:t>
            </a:r>
            <a:r>
              <a:rPr lang="en-US" baseline="0" dirty="0" smtClean="0"/>
              <a:t> first step in the M&amp;E process is the development of a logic model or evaluation framework. This illustrative logic model from WHO illustrates how various inputs and activities from an HTC program are linked in a logical fashion to expected outputs, outcomes, and impacts. </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33</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210380073"/>
      </p:ext>
    </p:extLst>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5E860B-34F7-456E-896C-D508945B3B42}" type="slidenum">
              <a:rPr lang="en-US"/>
              <a:pPr/>
              <a:t>34</a:t>
            </a:fld>
            <a:endParaRPr lang="en-US"/>
          </a:p>
        </p:txBody>
      </p:sp>
      <p:sp>
        <p:nvSpPr>
          <p:cNvPr id="519170" name="Rectangle 2"/>
          <p:cNvSpPr>
            <a:spLocks noGrp="1" noRot="1" noChangeAspect="1" noChangeArrowheads="1" noTextEdit="1"/>
          </p:cNvSpPr>
          <p:nvPr>
            <p:ph type="sldImg"/>
          </p:nvPr>
        </p:nvSpPr>
        <p:spPr>
          <a:xfrm>
            <a:off x="1141413" y="688975"/>
            <a:ext cx="4714875" cy="3525838"/>
          </a:xfrm>
          <a:ln/>
        </p:spPr>
      </p:sp>
      <p:sp>
        <p:nvSpPr>
          <p:cNvPr id="519171" name="Rectangle 3"/>
          <p:cNvSpPr>
            <a:spLocks noGrp="1" noChangeArrowheads="1"/>
          </p:cNvSpPr>
          <p:nvPr>
            <p:ph type="body" idx="1"/>
          </p:nvPr>
        </p:nvSpPr>
        <p:spPr>
          <a:xfrm>
            <a:off x="922338" y="4443413"/>
            <a:ext cx="5153025" cy="4138612"/>
          </a:xfrm>
        </p:spPr>
        <p:txBody>
          <a:bodyPr/>
          <a:lstStyle/>
          <a:p>
            <a:r>
              <a:rPr lang="en-US" u="sng" dirty="0"/>
              <a:t>Speaker Notes</a:t>
            </a:r>
          </a:p>
          <a:p>
            <a:r>
              <a:rPr lang="en-US" dirty="0"/>
              <a:t>This slide lists a few indicators that would typically be available from </a:t>
            </a:r>
            <a:r>
              <a:rPr lang="en-US" dirty="0" smtClean="0"/>
              <a:t>an HTC </a:t>
            </a:r>
            <a:r>
              <a:rPr lang="en-US" dirty="0"/>
              <a:t>program routine information </a:t>
            </a:r>
            <a:r>
              <a:rPr lang="en-US" dirty="0" smtClean="0"/>
              <a:t>system and/or</a:t>
            </a:r>
            <a:r>
              <a:rPr lang="en-US" baseline="0" dirty="0" smtClean="0"/>
              <a:t> periodic facility assessments</a:t>
            </a:r>
            <a:r>
              <a:rPr lang="en-US" dirty="0" smtClean="0"/>
              <a:t>. </a:t>
            </a:r>
            <a:r>
              <a:rPr lang="en-US" dirty="0"/>
              <a:t>This information may come from a compilation of service data from all programs offering </a:t>
            </a:r>
            <a:r>
              <a:rPr lang="en-US" dirty="0" smtClean="0"/>
              <a:t>HTC.</a:t>
            </a:r>
            <a:endParaRPr lang="en-US" dirty="0"/>
          </a:p>
          <a:p>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5C827F-DAB5-44ED-90C4-3DF7F2E88DF8}" type="slidenum">
              <a:rPr lang="en-US"/>
              <a:pPr/>
              <a:t>35</a:t>
            </a:fld>
            <a:endParaRPr lang="en-US"/>
          </a:p>
        </p:txBody>
      </p:sp>
      <p:sp>
        <p:nvSpPr>
          <p:cNvPr id="515074" name="Rectangle 2"/>
          <p:cNvSpPr>
            <a:spLocks noGrp="1" noRot="1" noChangeAspect="1" noChangeArrowheads="1" noTextEdit="1"/>
          </p:cNvSpPr>
          <p:nvPr>
            <p:ph type="sldImg"/>
          </p:nvPr>
        </p:nvSpPr>
        <p:spPr>
          <a:xfrm>
            <a:off x="1173163" y="696913"/>
            <a:ext cx="4652962" cy="3481387"/>
          </a:xfrm>
          <a:ln/>
        </p:spPr>
      </p:sp>
      <p:sp>
        <p:nvSpPr>
          <p:cNvPr id="515075" name="Rectangle 3"/>
          <p:cNvSpPr>
            <a:spLocks noGrp="1" noChangeArrowheads="1"/>
          </p:cNvSpPr>
          <p:nvPr>
            <p:ph type="body" idx="1"/>
          </p:nvPr>
        </p:nvSpPr>
        <p:spPr/>
        <p:txBody>
          <a:bodyPr/>
          <a:lstStyle/>
          <a:p>
            <a:r>
              <a:rPr lang="en-US" sz="1000" u="sng" dirty="0"/>
              <a:t>Speaker Notes</a:t>
            </a:r>
          </a:p>
          <a:p>
            <a:r>
              <a:rPr lang="en-US" sz="1000" dirty="0"/>
              <a:t>Services need to be available in order for them to be utilized.  This slide shows information from the </a:t>
            </a:r>
            <a:r>
              <a:rPr lang="en-US" sz="1000" dirty="0" smtClean="0"/>
              <a:t>2007 Rwanda </a:t>
            </a:r>
            <a:r>
              <a:rPr lang="en-US" sz="1000" dirty="0"/>
              <a:t>and </a:t>
            </a:r>
            <a:r>
              <a:rPr lang="en-US" sz="1000" dirty="0" smtClean="0"/>
              <a:t>2007 </a:t>
            </a:r>
            <a:r>
              <a:rPr lang="en-US" sz="1000" dirty="0"/>
              <a:t>Uganda HIV Service Provision Assessments on the availability of  </a:t>
            </a:r>
            <a:r>
              <a:rPr lang="en-US" sz="1000" dirty="0" smtClean="0"/>
              <a:t>HTC services </a:t>
            </a:r>
            <a:r>
              <a:rPr lang="en-US" sz="1000" dirty="0"/>
              <a:t>in facilities.  </a:t>
            </a:r>
            <a:r>
              <a:rPr lang="en-US" sz="1000" dirty="0" smtClean="0"/>
              <a:t>62% </a:t>
            </a:r>
            <a:r>
              <a:rPr lang="en-US" sz="1000" dirty="0"/>
              <a:t>of health facilities in </a:t>
            </a:r>
            <a:r>
              <a:rPr lang="en-US" sz="1000" dirty="0" smtClean="0"/>
              <a:t>Rwanda </a:t>
            </a:r>
            <a:r>
              <a:rPr lang="en-US" sz="1000" dirty="0"/>
              <a:t>state that they offer </a:t>
            </a:r>
            <a:r>
              <a:rPr lang="en-US" sz="1000" dirty="0" smtClean="0"/>
              <a:t>HTC services </a:t>
            </a:r>
            <a:r>
              <a:rPr lang="en-US" sz="1000" dirty="0"/>
              <a:t>compared </a:t>
            </a:r>
            <a:r>
              <a:rPr lang="en-US" sz="1000" dirty="0" smtClean="0"/>
              <a:t>to29% </a:t>
            </a:r>
            <a:r>
              <a:rPr lang="en-US" sz="1000" dirty="0"/>
              <a:t>in Uganda. This indicator serves as a basic service coverage indicator and would be an outcome indicator for a program aiming to improve access to and quality of </a:t>
            </a:r>
            <a:r>
              <a:rPr lang="en-US" sz="1000" dirty="0" smtClean="0"/>
              <a:t>HTC </a:t>
            </a:r>
            <a:r>
              <a:rPr lang="en-US" sz="1000" dirty="0"/>
              <a:t>services. As it is survey based, it would only be available every 3-5 years, although management information systems might also track the number of </a:t>
            </a:r>
            <a:r>
              <a:rPr lang="en-US" sz="1000" dirty="0" smtClean="0"/>
              <a:t>HTC  </a:t>
            </a:r>
            <a:r>
              <a:rPr lang="en-US" sz="1000" dirty="0"/>
              <a:t>sites on a more regular basis. Note that this indicator is based only on whether the respondent in the health facility (usually the person in charge of the facility) states that the facility </a:t>
            </a:r>
            <a:r>
              <a:rPr lang="en-US" sz="1000" dirty="0" smtClean="0"/>
              <a:t>has an HIV testing system; </a:t>
            </a:r>
            <a:r>
              <a:rPr lang="en-US" sz="1000" dirty="0"/>
              <a:t>it does not account for the content or quality of </a:t>
            </a:r>
            <a:r>
              <a:rPr lang="en-US" sz="1000" dirty="0" smtClean="0"/>
              <a:t>HTC </a:t>
            </a:r>
            <a:r>
              <a:rPr lang="en-US" sz="1000" dirty="0"/>
              <a:t>services offered.</a:t>
            </a:r>
          </a:p>
          <a:p>
            <a:endParaRPr lang="en-US" sz="1000" b="1" dirty="0">
              <a:latin typeface="HelveticaNeue-BoldCond"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D4023C-FA5C-4CAA-90D5-73880BD0AAFA}" type="slidenum">
              <a:rPr lang="en-US"/>
              <a:pPr/>
              <a:t>36</a:t>
            </a:fld>
            <a:endParaRPr lang="en-US"/>
          </a:p>
        </p:txBody>
      </p:sp>
      <p:sp>
        <p:nvSpPr>
          <p:cNvPr id="493570" name="Rectangle 2"/>
          <p:cNvSpPr>
            <a:spLocks noGrp="1" noRot="1" noChangeAspect="1" noChangeArrowheads="1" noTextEdit="1"/>
          </p:cNvSpPr>
          <p:nvPr>
            <p:ph type="sldImg"/>
          </p:nvPr>
        </p:nvSpPr>
        <p:spPr>
          <a:xfrm>
            <a:off x="1173163" y="696913"/>
            <a:ext cx="4652962" cy="3481387"/>
          </a:xfrm>
          <a:ln/>
        </p:spPr>
      </p:sp>
      <p:sp>
        <p:nvSpPr>
          <p:cNvPr id="493571" name="Rectangle 3"/>
          <p:cNvSpPr>
            <a:spLocks noGrp="1" noChangeArrowheads="1"/>
          </p:cNvSpPr>
          <p:nvPr>
            <p:ph type="body" idx="1"/>
          </p:nvPr>
        </p:nvSpPr>
        <p:spPr/>
        <p:txBody>
          <a:bodyPr/>
          <a:lstStyle/>
          <a:p>
            <a:r>
              <a:rPr lang="en-US" sz="900" u="sng" dirty="0"/>
              <a:t>Speaker Notes</a:t>
            </a:r>
            <a:endParaRPr lang="en-US" sz="900" dirty="0"/>
          </a:p>
          <a:p>
            <a:r>
              <a:rPr lang="en-US" sz="900" dirty="0"/>
              <a:t>The indicators shown on this slide monitor elements of readiness to provide </a:t>
            </a:r>
            <a:r>
              <a:rPr lang="en-US" sz="900" dirty="0" smtClean="0"/>
              <a:t>quality HTC </a:t>
            </a:r>
            <a:r>
              <a:rPr lang="en-US" sz="900" dirty="0"/>
              <a:t>services in facilities that offer those services. As such they provide information on the service readiness dimension of  the quality of </a:t>
            </a:r>
            <a:r>
              <a:rPr lang="en-US" sz="900" dirty="0" smtClean="0"/>
              <a:t>HTC </a:t>
            </a:r>
            <a:r>
              <a:rPr lang="en-US" sz="900" dirty="0"/>
              <a:t>services. These indicators are also obtained from the HIV SPA instrument. In the </a:t>
            </a:r>
            <a:r>
              <a:rPr lang="en-US" sz="900" dirty="0" smtClean="0"/>
              <a:t>2007 Rwanda </a:t>
            </a:r>
            <a:r>
              <a:rPr lang="en-US" sz="900" dirty="0"/>
              <a:t>HIV SPA, of </a:t>
            </a:r>
            <a:r>
              <a:rPr lang="en-US" sz="900" dirty="0" smtClean="0"/>
              <a:t>334 health </a:t>
            </a:r>
            <a:r>
              <a:rPr lang="en-US" sz="900" dirty="0"/>
              <a:t>facilities that offer voluntary counseling and testing, </a:t>
            </a:r>
            <a:r>
              <a:rPr lang="en-US" sz="900" dirty="0" smtClean="0"/>
              <a:t>almost all had </a:t>
            </a:r>
            <a:r>
              <a:rPr lang="en-US" sz="900" dirty="0"/>
              <a:t>adequate infrastructure (visual and auditory privacy</a:t>
            </a:r>
            <a:r>
              <a:rPr lang="en-US" sz="900" dirty="0" smtClean="0"/>
              <a:t>) and</a:t>
            </a:r>
            <a:r>
              <a:rPr lang="en-US" sz="900" baseline="0" dirty="0" smtClean="0"/>
              <a:t> an assigned provider trained in pre- and post-test counseling</a:t>
            </a:r>
            <a:r>
              <a:rPr lang="en-US" sz="900" dirty="0" smtClean="0"/>
              <a:t>.  </a:t>
            </a:r>
            <a:r>
              <a:rPr lang="en-US" sz="900" dirty="0"/>
              <a:t>Only </a:t>
            </a:r>
            <a:r>
              <a:rPr lang="en-US" sz="900" dirty="0" smtClean="0"/>
              <a:t>15% </a:t>
            </a:r>
            <a:r>
              <a:rPr lang="en-US" sz="900" dirty="0"/>
              <a:t>had </a:t>
            </a:r>
            <a:r>
              <a:rPr lang="en-US" sz="900" dirty="0" smtClean="0"/>
              <a:t>an</a:t>
            </a:r>
            <a:r>
              <a:rPr lang="en-US" sz="900" baseline="0" dirty="0" smtClean="0"/>
              <a:t> observed written policy on test result confidentiality though more than half (64%) had observed guidelines for counseling content</a:t>
            </a:r>
            <a:r>
              <a:rPr lang="en-US" sz="900" dirty="0" smtClean="0"/>
              <a:t>. </a:t>
            </a:r>
            <a:r>
              <a:rPr lang="en-US" sz="900" dirty="0" smtClean="0">
                <a:solidFill>
                  <a:srgbClr val="FF0000"/>
                </a:solidFill>
              </a:rPr>
              <a:t>Only 4% </a:t>
            </a:r>
            <a:r>
              <a:rPr lang="en-US" sz="900" dirty="0">
                <a:solidFill>
                  <a:srgbClr val="FF0000"/>
                </a:solidFill>
              </a:rPr>
              <a:t>of facilities had all </a:t>
            </a:r>
            <a:r>
              <a:rPr lang="en-US" sz="900" dirty="0" smtClean="0">
                <a:solidFill>
                  <a:srgbClr val="FF0000"/>
                </a:solidFill>
              </a:rPr>
              <a:t>identified</a:t>
            </a:r>
            <a:r>
              <a:rPr lang="en-US" sz="900" baseline="0" dirty="0" smtClean="0">
                <a:solidFill>
                  <a:srgbClr val="FF0000"/>
                </a:solidFill>
              </a:rPr>
              <a:t> components </a:t>
            </a:r>
            <a:r>
              <a:rPr lang="en-US" sz="900" dirty="0" smtClean="0">
                <a:solidFill>
                  <a:srgbClr val="FF0000"/>
                </a:solidFill>
              </a:rPr>
              <a:t>for </a:t>
            </a:r>
            <a:r>
              <a:rPr lang="en-US" sz="900" dirty="0">
                <a:solidFill>
                  <a:srgbClr val="FF0000"/>
                </a:solidFill>
              </a:rPr>
              <a:t>quality counseling. </a:t>
            </a:r>
          </a:p>
          <a:p>
            <a:endParaRPr lang="en-US" sz="900" dirty="0">
              <a:solidFill>
                <a:srgbClr val="FF0000"/>
              </a:solidFill>
            </a:endParaRPr>
          </a:p>
          <a:p>
            <a:r>
              <a:rPr lang="en-US" sz="900" dirty="0">
                <a:solidFill>
                  <a:srgbClr val="FF0000"/>
                </a:solidFill>
              </a:rPr>
              <a:t>The percentage of facilities with all items to provide quality counseling is an example of a composite quality indicator based on a list of standards or items a facility has to meet or have. The more items or standards that are included in the list the more likely it is that the facility will not meet all of them. This has a number of consequences. First, composite indicators based on very different numbers of standards are not very comparable because, for example, it is much easier to meet two standards than to meet 10. Second, it is not possible to distinguish from the composite indicator alone between facilities that are meeting say, 5 out of </a:t>
            </a:r>
            <a:r>
              <a:rPr lang="en-US" sz="900" dirty="0" smtClean="0">
                <a:solidFill>
                  <a:srgbClr val="FF0000"/>
                </a:solidFill>
              </a:rPr>
              <a:t>7 </a:t>
            </a:r>
            <a:r>
              <a:rPr lang="en-US" sz="900" dirty="0">
                <a:solidFill>
                  <a:srgbClr val="FF0000"/>
                </a:solidFill>
              </a:rPr>
              <a:t>standards and those that are meeting 1 out of </a:t>
            </a:r>
            <a:r>
              <a:rPr lang="en-US" sz="900" dirty="0" smtClean="0">
                <a:solidFill>
                  <a:srgbClr val="FF0000"/>
                </a:solidFill>
              </a:rPr>
              <a:t>7 </a:t>
            </a:r>
            <a:r>
              <a:rPr lang="en-US" sz="900" dirty="0">
                <a:solidFill>
                  <a:srgbClr val="FF0000"/>
                </a:solidFill>
              </a:rPr>
              <a:t>standards. Similarly, a facility can improve a lot from meeting 1 of </a:t>
            </a:r>
            <a:r>
              <a:rPr lang="en-US" sz="900" dirty="0" smtClean="0">
                <a:solidFill>
                  <a:srgbClr val="FF0000"/>
                </a:solidFill>
              </a:rPr>
              <a:t>7 </a:t>
            </a:r>
            <a:r>
              <a:rPr lang="en-US" sz="900" dirty="0">
                <a:solidFill>
                  <a:srgbClr val="FF0000"/>
                </a:solidFill>
              </a:rPr>
              <a:t>standards to meeting 5 of </a:t>
            </a:r>
            <a:r>
              <a:rPr lang="en-US" sz="900" dirty="0" smtClean="0">
                <a:solidFill>
                  <a:srgbClr val="FF0000"/>
                </a:solidFill>
              </a:rPr>
              <a:t>7 </a:t>
            </a:r>
            <a:r>
              <a:rPr lang="en-US" sz="900" dirty="0">
                <a:solidFill>
                  <a:srgbClr val="FF0000"/>
                </a:solidFill>
              </a:rPr>
              <a:t>standards but no improvement will be seen in the composite indicator. Composite indicators do provide a useful summary of the extent to which all standards are being met but their limitations need to be kept in mind when interpreting them, particularly when comparing composite indicators over time. This is one reason why it is common to see presentation of each component of the composite indicator as well as the overall composite indicator.</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D4023C-FA5C-4CAA-90D5-73880BD0AAFA}" type="slidenum">
              <a:rPr lang="en-US"/>
              <a:pPr/>
              <a:t>37</a:t>
            </a:fld>
            <a:endParaRPr lang="en-US"/>
          </a:p>
        </p:txBody>
      </p:sp>
      <p:sp>
        <p:nvSpPr>
          <p:cNvPr id="493570" name="Rectangle 2"/>
          <p:cNvSpPr>
            <a:spLocks noGrp="1" noRot="1" noChangeAspect="1" noChangeArrowheads="1" noTextEdit="1"/>
          </p:cNvSpPr>
          <p:nvPr>
            <p:ph type="sldImg"/>
          </p:nvPr>
        </p:nvSpPr>
        <p:spPr>
          <a:xfrm>
            <a:off x="1173163" y="696913"/>
            <a:ext cx="4652962" cy="3481387"/>
          </a:xfrm>
          <a:ln/>
        </p:spPr>
      </p:sp>
      <p:sp>
        <p:nvSpPr>
          <p:cNvPr id="493571" name="Rectangle 3"/>
          <p:cNvSpPr>
            <a:spLocks noGrp="1" noChangeArrowheads="1"/>
          </p:cNvSpPr>
          <p:nvPr>
            <p:ph type="body" idx="1"/>
          </p:nvPr>
        </p:nvSpPr>
        <p:spPr/>
        <p:txBody>
          <a:bodyPr/>
          <a:lstStyle/>
          <a:p>
            <a:r>
              <a:rPr lang="en-US" sz="900" u="sng" dirty="0"/>
              <a:t>Speaker Notes</a:t>
            </a:r>
            <a:endParaRPr lang="en-US" sz="900" dirty="0"/>
          </a:p>
          <a:p>
            <a:r>
              <a:rPr lang="en-US" sz="900" dirty="0" smtClean="0">
                <a:solidFill>
                  <a:srgbClr val="FF0000"/>
                </a:solidFill>
              </a:rPr>
              <a:t>A</a:t>
            </a:r>
            <a:r>
              <a:rPr lang="en-US" sz="900" baseline="0" dirty="0" smtClean="0">
                <a:solidFill>
                  <a:srgbClr val="FF0000"/>
                </a:solidFill>
              </a:rPr>
              <a:t> similar pattern to Rwanda is observed in the elements of quality counseling found present in HTC sites in Uganda. The biggest difference is that in Rwanda 79% of facilities with HIV testing systems had an observed system for linking counseling records to test results. Only 57% of the Ugandan sites had such a system observed.</a:t>
            </a:r>
            <a:endParaRPr lang="en-US" sz="900" dirty="0">
              <a:solidFill>
                <a:srgbClr val="FF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1467B5-92B3-4C70-B5C6-F03E814DEB06}" type="slidenum">
              <a:rPr lang="en-US"/>
              <a:pPr/>
              <a:t>38</a:t>
            </a:fld>
            <a:endParaRPr lang="en-US"/>
          </a:p>
        </p:txBody>
      </p:sp>
      <p:sp>
        <p:nvSpPr>
          <p:cNvPr id="529410" name="Rectangle 2"/>
          <p:cNvSpPr>
            <a:spLocks noGrp="1" noRot="1" noChangeAspect="1" noChangeArrowheads="1" noTextEdit="1"/>
          </p:cNvSpPr>
          <p:nvPr>
            <p:ph type="sldImg"/>
          </p:nvPr>
        </p:nvSpPr>
        <p:spPr>
          <a:xfrm>
            <a:off x="1141413" y="688975"/>
            <a:ext cx="4714875" cy="3525838"/>
          </a:xfrm>
          <a:ln/>
        </p:spPr>
      </p:sp>
      <p:sp>
        <p:nvSpPr>
          <p:cNvPr id="529411" name="Rectangle 3"/>
          <p:cNvSpPr>
            <a:spLocks noGrp="1" noChangeArrowheads="1"/>
          </p:cNvSpPr>
          <p:nvPr>
            <p:ph type="body" idx="1"/>
          </p:nvPr>
        </p:nvSpPr>
        <p:spPr>
          <a:xfrm>
            <a:off x="922338" y="4443413"/>
            <a:ext cx="5153025" cy="4138612"/>
          </a:xfrm>
        </p:spPr>
        <p:txBody>
          <a:bodyPr/>
          <a:lstStyle/>
          <a:p>
            <a:r>
              <a:rPr lang="en-US" dirty="0"/>
              <a:t>Outcomes are usually related to a programs objectives.  The output of the program’s activities should be directly linked to the outcomes; though other factors outside of the program’s control may affect outcomes.  Indicators of outcomes address the question: Are the objectives of the program being met? Outcomes are often related to changes in knowledge, attitudes, and practice or behavior. Outcomes are usually explored from the perspective of the target population served and not the service provider.  This is important because a target population may not utilize a program’s service.  </a:t>
            </a:r>
          </a:p>
          <a:p>
            <a:r>
              <a:rPr lang="en-US" dirty="0"/>
              <a:t>This slide provides examples of outcome indicators.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To better contextualize the idea of</a:t>
            </a:r>
            <a:r>
              <a:rPr lang="en-US" baseline="0" dirty="0" smtClean="0"/>
              <a:t> outcome monitoring and evaluation, we present results from a program in Zambia to introduce opt-out Provider Initiated Testing and Counseling to Lusaka health facilities that also offer traditional voluntary counseling and testing services (client initiated testing and counseling). The program aimed to increase the numbers of individuals accepting HIV testing and to determine if this testing model resulted in an acceptably small time to enroll individuals testing HIV+ in HIV care and treatment. </a:t>
            </a:r>
          </a:p>
          <a:p>
            <a:r>
              <a:rPr lang="en-US" baseline="0" dirty="0" smtClean="0"/>
              <a:t>More information on this study can be found  at </a:t>
            </a:r>
            <a:r>
              <a:rPr lang="en-US" baseline="0" dirty="0" err="1" smtClean="0"/>
              <a:t>Topp</a:t>
            </a:r>
            <a:r>
              <a:rPr lang="en-US" baseline="0" dirty="0" smtClean="0"/>
              <a:t>, et al. 2011. Opt-out provider initiated HIV testing and counseling in primary care outpatient clinics in Zambia. Bull World Health Organ 89:328-335A</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39</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49600745"/>
      </p:ext>
    </p:extLst>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This program activity</a:t>
            </a:r>
            <a:r>
              <a:rPr lang="en-US" baseline="0" dirty="0" smtClean="0"/>
              <a:t> consisted of referring patients to PITC unless they had a documented HIV test within the past 6 months. Data were collected from the study based on electronic medical record data and service registers that were entered regularly into a database (routine health information)</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40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74846544"/>
      </p:ext>
    </p:extLst>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Some notable</a:t>
            </a:r>
            <a:r>
              <a:rPr lang="en-US" baseline="0" dirty="0" smtClean="0"/>
              <a:t> program outcomes are described in this slide.</a:t>
            </a:r>
          </a:p>
          <a:p>
            <a:r>
              <a:rPr lang="en-US" baseline="0" dirty="0" smtClean="0"/>
              <a:t>It is estimated that the number of individuals receiving HIV testing resulted in a two fold increase in the numbers receiving clinic based testing compared with the number receiving traditional VCT alone. The acceptance rate was found to be similar to that of individuals attending traditional VCT during the study period. The percentage testing positive was considered inline with population based estimates of HIV prevalence and the time to enrolment in care and treatment was considered to be “reasonable” considering staff and patient flow considerations. </a:t>
            </a:r>
          </a:p>
          <a:p>
            <a:r>
              <a:rPr lang="en-US" baseline="0" dirty="0" smtClean="0"/>
              <a:t>This study highlights how the outputs and outcomes of a program must be interpreted within the larger context of the HIV epidemic in the program area.</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41</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39611137"/>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0FEEA9-A315-402F-9A35-F6EC403F0A02}" type="slidenum">
              <a:rPr lang="en-US"/>
              <a:pPr/>
              <a:t>5</a:t>
            </a:fld>
            <a:endParaRPr lang="en-US"/>
          </a:p>
        </p:txBody>
      </p:sp>
      <p:sp>
        <p:nvSpPr>
          <p:cNvPr id="460802" name="Rectangle 2"/>
          <p:cNvSpPr>
            <a:spLocks noGrp="1" noRot="1" noChangeAspect="1" noChangeArrowheads="1" noTextEdit="1"/>
          </p:cNvSpPr>
          <p:nvPr>
            <p:ph type="sldImg"/>
          </p:nvPr>
        </p:nvSpPr>
        <p:spPr>
          <a:xfrm>
            <a:off x="1173163" y="696913"/>
            <a:ext cx="4652962" cy="3481387"/>
          </a:xfrm>
          <a:ln/>
        </p:spPr>
      </p:sp>
      <p:sp>
        <p:nvSpPr>
          <p:cNvPr id="460803" name="Rectangle 3"/>
          <p:cNvSpPr>
            <a:spLocks noGrp="1" noChangeArrowheads="1"/>
          </p:cNvSpPr>
          <p:nvPr>
            <p:ph type="body" idx="1"/>
          </p:nvPr>
        </p:nvSpPr>
        <p:spPr/>
        <p:txBody>
          <a:bodyPr/>
          <a:lstStyle/>
          <a:p>
            <a:pPr>
              <a:lnSpc>
                <a:spcPct val="90000"/>
              </a:lnSpc>
            </a:pPr>
            <a:endParaRPr lang="en-US" i="1" dirty="0">
              <a:solidFill>
                <a:srgbClr val="000000"/>
              </a:solidFill>
            </a:endParaRPr>
          </a:p>
          <a:p>
            <a:pPr>
              <a:lnSpc>
                <a:spcPct val="90000"/>
              </a:lnSpc>
            </a:pPr>
            <a:r>
              <a:rPr lang="en-US" u="sng" dirty="0">
                <a:solidFill>
                  <a:srgbClr val="000000"/>
                </a:solidFill>
              </a:rPr>
              <a:t>Speaker Notes</a:t>
            </a:r>
          </a:p>
          <a:p>
            <a:pPr>
              <a:lnSpc>
                <a:spcPct val="90000"/>
              </a:lnSpc>
            </a:pPr>
            <a:endParaRPr lang="en-US" dirty="0">
              <a:solidFill>
                <a:srgbClr val="000000"/>
              </a:solidFill>
            </a:endParaRPr>
          </a:p>
          <a:p>
            <a:pPr>
              <a:lnSpc>
                <a:spcPct val="90000"/>
              </a:lnSpc>
            </a:pPr>
            <a:r>
              <a:rPr lang="en-US" dirty="0">
                <a:solidFill>
                  <a:srgbClr val="000000"/>
                </a:solidFill>
              </a:rPr>
              <a:t>HIV/AIDS programming has been in existence since the beginning of the epidemic in the 1980s.  The past </a:t>
            </a:r>
            <a:r>
              <a:rPr lang="en-US" dirty="0" smtClean="0">
                <a:solidFill>
                  <a:srgbClr val="000000"/>
                </a:solidFill>
              </a:rPr>
              <a:t>decades have </a:t>
            </a:r>
            <a:r>
              <a:rPr lang="en-US" dirty="0">
                <a:solidFill>
                  <a:srgbClr val="000000"/>
                </a:solidFill>
              </a:rPr>
              <a:t>seen </a:t>
            </a:r>
            <a:r>
              <a:rPr lang="en-US" dirty="0" smtClean="0">
                <a:solidFill>
                  <a:srgbClr val="000000"/>
                </a:solidFill>
              </a:rPr>
              <a:t>continued calls </a:t>
            </a:r>
            <a:r>
              <a:rPr lang="en-US" dirty="0">
                <a:solidFill>
                  <a:srgbClr val="000000"/>
                </a:solidFill>
              </a:rPr>
              <a:t>for increases in  resources allocated to global efforts to combat HIV/AIDS, and donors have responded. In September 2000, the World Bank launched the Multi-Country HIV/AIDS Program (MAP) for Africa to assist in scaling-up national HIV/AIDS efforts. </a:t>
            </a:r>
            <a:r>
              <a:rPr lang="en-US" dirty="0">
                <a:cs typeface="Times New Roman" pitchFamily="18" charset="0"/>
              </a:rPr>
              <a:t>The first United Nations General Assembly Special Session on AIDS was held in 2001, producing a commitment from 189 countries toward addressing prevention and treatment goals.  In 2001 under the leadership of the Director General for the United Nations, the Global Fund for AIDS, Tuberculosis, and Malaria was born, and it has since provided pledges of billions of dollars throughout the world.  And in 2003, the United States government pledged $15 billion towards AIDS over 5 years, focusing on treatment in the highest prevalence countries of Africa, Asia, and the Caribbean.  This was followed shortly by the World Health Organization's call to provide treatment to 3 million people by </a:t>
            </a:r>
            <a:r>
              <a:rPr lang="en-US" dirty="0" smtClean="0">
                <a:cs typeface="Times New Roman" pitchFamily="18" charset="0"/>
              </a:rPr>
              <a:t>2005 along with the US authorizing funding for orphans and vulnerable children through PL 109-95.  The global HIV/AIDS</a:t>
            </a:r>
            <a:r>
              <a:rPr lang="en-US" baseline="0" dirty="0" smtClean="0">
                <a:cs typeface="Times New Roman" pitchFamily="18" charset="0"/>
              </a:rPr>
              <a:t> community has also responded with guidance for best practices in HIV/programming such as in 2007 when WHO and UNAIDS issued new guidance recommending male circumcision and provider initiated testing and counseling as effective HIV prevention strategies. </a:t>
            </a:r>
            <a:r>
              <a:rPr lang="en-US" dirty="0" smtClean="0">
                <a:cs typeface="Times New Roman" pitchFamily="18" charset="0"/>
              </a:rPr>
              <a:t>These </a:t>
            </a:r>
            <a:r>
              <a:rPr lang="en-US" dirty="0">
                <a:cs typeface="Times New Roman" pitchFamily="18" charset="0"/>
              </a:rPr>
              <a:t>large international </a:t>
            </a:r>
            <a:r>
              <a:rPr lang="en-US" dirty="0" smtClean="0">
                <a:cs typeface="Times New Roman" pitchFamily="18" charset="0"/>
              </a:rPr>
              <a:t>initiatives and resources </a:t>
            </a:r>
            <a:r>
              <a:rPr lang="en-US" dirty="0">
                <a:cs typeface="Times New Roman" pitchFamily="18" charset="0"/>
              </a:rPr>
              <a:t>have brought a huge increase in resources to fight the HIV/AIDS </a:t>
            </a:r>
            <a:r>
              <a:rPr lang="en-US" dirty="0" smtClean="0">
                <a:cs typeface="Times New Roman" pitchFamily="18" charset="0"/>
              </a:rPr>
              <a:t>epidemic</a:t>
            </a:r>
            <a:r>
              <a:rPr lang="en-US" baseline="0" dirty="0" smtClean="0">
                <a:cs typeface="Times New Roman" pitchFamily="18" charset="0"/>
              </a:rPr>
              <a:t>.</a:t>
            </a:r>
            <a:endParaRPr lang="en-US" dirty="0">
              <a:cs typeface="Times New Roman" pitchFamily="18" charset="0"/>
            </a:endParaRPr>
          </a:p>
          <a:p>
            <a:pPr>
              <a:lnSpc>
                <a:spcPct val="90000"/>
              </a:lnSpc>
            </a:pPr>
            <a:endParaRPr lang="en-US" dirty="0">
              <a:cs typeface="Times New Roman" pitchFamily="18" charset="0"/>
            </a:endParaRPr>
          </a:p>
          <a:p>
            <a:pPr>
              <a:lnSpc>
                <a:spcPct val="90000"/>
              </a:lnSpc>
            </a:pPr>
            <a:endParaRPr lang="en-US" dirty="0">
              <a:cs typeface="Times New Roman" pitchFamily="18" charset="0"/>
            </a:endParaRPr>
          </a:p>
          <a:p>
            <a:pPr>
              <a:lnSpc>
                <a:spcPct val="90000"/>
              </a:lnSpc>
            </a:pPr>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8F05BE-562F-4176-B164-75228584195F}" type="slidenum">
              <a:rPr lang="en-US"/>
              <a:pPr/>
              <a:t>42</a:t>
            </a:fld>
            <a:endParaRPr lang="en-US"/>
          </a:p>
        </p:txBody>
      </p:sp>
      <p:sp>
        <p:nvSpPr>
          <p:cNvPr id="525314" name="Rectangle 2"/>
          <p:cNvSpPr>
            <a:spLocks noGrp="1" noRot="1" noChangeAspect="1" noChangeArrowheads="1" noTextEdit="1"/>
          </p:cNvSpPr>
          <p:nvPr>
            <p:ph type="sldImg"/>
          </p:nvPr>
        </p:nvSpPr>
        <p:spPr>
          <a:xfrm>
            <a:off x="1141413" y="688975"/>
            <a:ext cx="4714875" cy="3525838"/>
          </a:xfrm>
          <a:ln/>
        </p:spPr>
      </p:sp>
      <p:sp>
        <p:nvSpPr>
          <p:cNvPr id="525315" name="Rectangle 3"/>
          <p:cNvSpPr>
            <a:spLocks noGrp="1" noChangeArrowheads="1"/>
          </p:cNvSpPr>
          <p:nvPr>
            <p:ph type="body" idx="1"/>
          </p:nvPr>
        </p:nvSpPr>
        <p:spPr>
          <a:xfrm>
            <a:off x="922338" y="4443413"/>
            <a:ext cx="5153025" cy="4138612"/>
          </a:xfrm>
        </p:spPr>
        <p:txBody>
          <a:bodyPr/>
          <a:lstStyle/>
          <a:p>
            <a:r>
              <a:rPr lang="en-US" sz="900" dirty="0" smtClean="0"/>
              <a:t>While the PITC</a:t>
            </a:r>
            <a:r>
              <a:rPr lang="en-US" sz="900" baseline="0" dirty="0" smtClean="0"/>
              <a:t> study from Zambia provides outcome data for a program operating at a local level, outcomes can also be tracked at a regional or national level </a:t>
            </a:r>
            <a:endParaRPr lang="en-US" sz="900" dirty="0" smtClean="0"/>
          </a:p>
          <a:p>
            <a:r>
              <a:rPr lang="en-US" sz="900" dirty="0" smtClean="0"/>
              <a:t>The </a:t>
            </a:r>
            <a:r>
              <a:rPr lang="en-US" sz="900" dirty="0"/>
              <a:t>next three slides provide data on the coverage of counseling and testing in </a:t>
            </a:r>
            <a:r>
              <a:rPr lang="en-US" sz="900" dirty="0" smtClean="0"/>
              <a:t>Zambia, nation</a:t>
            </a:r>
            <a:r>
              <a:rPr lang="en-US" sz="900" baseline="0" dirty="0" smtClean="0"/>
              <a:t> wide</a:t>
            </a:r>
            <a:r>
              <a:rPr lang="en-US" sz="900" dirty="0" smtClean="0"/>
              <a:t>. </a:t>
            </a:r>
            <a:r>
              <a:rPr lang="en-US" sz="900" dirty="0"/>
              <a:t>This slide shows results from the Zambia national demographic and health survey conducted in </a:t>
            </a:r>
            <a:r>
              <a:rPr lang="en-US" sz="900" dirty="0" smtClean="0"/>
              <a:t>2007. </a:t>
            </a:r>
            <a:r>
              <a:rPr lang="en-US" sz="900" dirty="0"/>
              <a:t>Population based surveys provide information on the attitudes towards testing, knowledge of sites and coverage of testing services among the general population. Among a representative sample of women surveyed, </a:t>
            </a:r>
            <a:r>
              <a:rPr lang="en-US" sz="900" dirty="0" smtClean="0"/>
              <a:t>86.6% </a:t>
            </a:r>
            <a:r>
              <a:rPr lang="en-US" sz="900" dirty="0"/>
              <a:t>of them know of a place to get an HIV test. Overall, </a:t>
            </a:r>
            <a:r>
              <a:rPr lang="en-US" sz="900" dirty="0" smtClean="0"/>
              <a:t>35.3% </a:t>
            </a:r>
            <a:r>
              <a:rPr lang="en-US" sz="900" dirty="0"/>
              <a:t>of women state that they have been tested for HIV. </a:t>
            </a:r>
          </a:p>
          <a:p>
            <a:endParaRPr lang="en-US" sz="900" dirty="0"/>
          </a:p>
          <a:p>
            <a:r>
              <a:rPr lang="en-US" sz="900" dirty="0"/>
              <a:t>Note the contrast between urban and rural areas. </a:t>
            </a:r>
            <a:r>
              <a:rPr lang="en-US" sz="900" i="1" dirty="0"/>
              <a:t>[Alternatively, ask participants to contrast urban and rural areas and discuss the program implications of the results].</a:t>
            </a:r>
            <a:r>
              <a:rPr lang="en-US" sz="900" dirty="0"/>
              <a:t> In urban areas, slightly more women who have not been tested know where to get an HIV test than want to get one. Therefore, lack of knowledge of sources of HIV testing does not seem to be a major constraint to HIV testing. In rural areas more women want to get tested than know of a source for testing. Therefore, programs may want to consider raising awareness of existing VCT sites in rural areas or increasing the number of rural VCT sites. However, the relatively high percentage of women who have not been tested who know a site compared to the low percentage who have actually been tested suggests that there are more significant barriers to VCT than lack of knowledge of sites.</a:t>
            </a:r>
          </a:p>
          <a:p>
            <a:endParaRPr lang="en-US" sz="900"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14192C-70C8-4B41-A59F-4A78D4885015}" type="slidenum">
              <a:rPr lang="en-US"/>
              <a:pPr/>
              <a:t>43</a:t>
            </a:fld>
            <a:endParaRPr lang="en-US"/>
          </a:p>
        </p:txBody>
      </p:sp>
      <p:sp>
        <p:nvSpPr>
          <p:cNvPr id="549890" name="Rectangle 2"/>
          <p:cNvSpPr>
            <a:spLocks noGrp="1" noRot="1" noChangeAspect="1" noChangeArrowheads="1" noTextEdit="1"/>
          </p:cNvSpPr>
          <p:nvPr>
            <p:ph type="sldImg"/>
          </p:nvPr>
        </p:nvSpPr>
        <p:spPr>
          <a:xfrm>
            <a:off x="1141413" y="688975"/>
            <a:ext cx="4714875" cy="3525838"/>
          </a:xfrm>
          <a:ln/>
        </p:spPr>
      </p:sp>
      <p:sp>
        <p:nvSpPr>
          <p:cNvPr id="549891" name="Rectangle 3"/>
          <p:cNvSpPr>
            <a:spLocks noGrp="1" noChangeArrowheads="1"/>
          </p:cNvSpPr>
          <p:nvPr>
            <p:ph type="body" idx="1"/>
          </p:nvPr>
        </p:nvSpPr>
        <p:spPr>
          <a:xfrm>
            <a:off x="922338" y="4443413"/>
            <a:ext cx="5153025" cy="4138612"/>
          </a:xfrm>
        </p:spPr>
        <p:txBody>
          <a:bodyPr/>
          <a:lstStyle/>
          <a:p>
            <a:r>
              <a:rPr lang="en-US" dirty="0"/>
              <a:t>Gender is an important factor in HIV programs so it is important to include a gender dimension in HIV program M&amp;E. In particular indicators should be presented separately for men and women whenever possible (and appropriate). This slide compares the same indicators from the </a:t>
            </a:r>
            <a:r>
              <a:rPr lang="en-US" dirty="0" smtClean="0"/>
              <a:t>2007 </a:t>
            </a:r>
            <a:r>
              <a:rPr lang="en-US" dirty="0"/>
              <a:t>Zambia DHS for men and women. Women (who have not been tested) are </a:t>
            </a:r>
            <a:r>
              <a:rPr lang="en-US" dirty="0" smtClean="0"/>
              <a:t>about equally likely </a:t>
            </a:r>
            <a:r>
              <a:rPr lang="en-US" dirty="0"/>
              <a:t>than men </a:t>
            </a:r>
            <a:r>
              <a:rPr lang="en-US" dirty="0" smtClean="0"/>
              <a:t>to </a:t>
            </a:r>
            <a:r>
              <a:rPr lang="en-US" dirty="0"/>
              <a:t>know of a source for HIV testing. </a:t>
            </a:r>
            <a:r>
              <a:rPr lang="en-US" dirty="0" smtClean="0"/>
              <a:t>However, more women have </a:t>
            </a:r>
            <a:r>
              <a:rPr lang="en-US" dirty="0"/>
              <a:t>received an HIV test </a:t>
            </a:r>
            <a:r>
              <a:rPr lang="en-US" dirty="0" smtClean="0"/>
              <a:t>(35.3%% </a:t>
            </a:r>
            <a:r>
              <a:rPr lang="en-US" dirty="0"/>
              <a:t>compared to </a:t>
            </a:r>
            <a:r>
              <a:rPr lang="en-US" dirty="0" smtClean="0"/>
              <a:t>20.2%).</a:t>
            </a:r>
            <a:endParaRPr lang="en-US" dirty="0"/>
          </a:p>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86091A-3BC8-4A32-9B72-591429709BC0}" type="slidenum">
              <a:rPr lang="en-US"/>
              <a:pPr/>
              <a:t>44</a:t>
            </a:fld>
            <a:endParaRPr lang="en-US"/>
          </a:p>
        </p:txBody>
      </p:sp>
      <p:sp>
        <p:nvSpPr>
          <p:cNvPr id="550914" name="Rectangle 2"/>
          <p:cNvSpPr>
            <a:spLocks noGrp="1" noRot="1" noChangeAspect="1" noChangeArrowheads="1" noTextEdit="1"/>
          </p:cNvSpPr>
          <p:nvPr>
            <p:ph type="sldImg"/>
          </p:nvPr>
        </p:nvSpPr>
        <p:spPr>
          <a:xfrm>
            <a:off x="1173163" y="696913"/>
            <a:ext cx="4652962" cy="3481387"/>
          </a:xfrm>
          <a:ln/>
        </p:spPr>
      </p:sp>
      <p:sp>
        <p:nvSpPr>
          <p:cNvPr id="550915" name="Rectangle 3"/>
          <p:cNvSpPr>
            <a:spLocks noGrp="1" noChangeArrowheads="1"/>
          </p:cNvSpPr>
          <p:nvPr>
            <p:ph type="body" idx="1"/>
          </p:nvPr>
        </p:nvSpPr>
        <p:spPr/>
        <p:txBody>
          <a:bodyPr/>
          <a:lstStyle/>
          <a:p>
            <a:r>
              <a:rPr lang="en-US"/>
              <a:t>We will now turn attention to the issue of monitoring the impact of HIV/AIDS programs. Impacts are the ultimate goals of a program and should be aligned with national goals.  Impact indicators answer the question “What does the program ultimately contribute to?”  As with outcomes, the achievement of impacts cannot be attributed solely to a single program but are the collective achievements of many programs and are influenced by the context in which the programs operate.  Impacts are also long term and may not be influenced during the short life-span of a project. Impacts are typically measured at the national level usually with data from surveillance, estimations, and modeling</a:t>
            </a:r>
          </a:p>
          <a:p>
            <a:endParaRPr lang="en-US" sz="100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41CDB-F3FB-4C67-90F6-3B58ED877512}" type="slidenum">
              <a:rPr lang="en-US"/>
              <a:pPr/>
              <a:t>45</a:t>
            </a:fld>
            <a:endParaRPr lang="en-US"/>
          </a:p>
        </p:txBody>
      </p:sp>
      <p:sp>
        <p:nvSpPr>
          <p:cNvPr id="384002" name="Rectangle 2"/>
          <p:cNvSpPr>
            <a:spLocks noGrp="1" noRot="1" noChangeAspect="1" noChangeArrowheads="1" noTextEdit="1"/>
          </p:cNvSpPr>
          <p:nvPr>
            <p:ph type="sldImg"/>
          </p:nvPr>
        </p:nvSpPr>
        <p:spPr>
          <a:xfrm>
            <a:off x="1173163" y="696913"/>
            <a:ext cx="4652962" cy="3481387"/>
          </a:xfrm>
          <a:ln/>
        </p:spPr>
      </p:sp>
      <p:sp>
        <p:nvSpPr>
          <p:cNvPr id="384003" name="Rectangle 3"/>
          <p:cNvSpPr>
            <a:spLocks noGrp="1" noChangeArrowheads="1"/>
          </p:cNvSpPr>
          <p:nvPr>
            <p:ph type="body" idx="1"/>
          </p:nvPr>
        </p:nvSpPr>
        <p:spPr/>
        <p:txBody>
          <a:bodyPr/>
          <a:lstStyle/>
          <a:p>
            <a:r>
              <a:rPr lang="en-US" sz="900" u="sng" dirty="0"/>
              <a:t>Speaker Notes</a:t>
            </a:r>
          </a:p>
          <a:p>
            <a:r>
              <a:rPr lang="en-US" sz="900" dirty="0"/>
              <a:t>We will begin this section of the session by having a brief discussion about incidence and prevalence.  Incidence and prevalence are epidemiology terms that characterize the burden of disease in a population.  Incidence refers to the number of people who have contracted a given disease in a certain time period (usually a year).  Prevalence is the number of people infected at a given point in time among the total population.   Prevention programs are primarily interested in affecting incidence: preventing those new infections.  Care and treatment and community planners are interested in prevalence: how many people are affected that we will have to support. HIV prevalence is commonly used to describe the burden of the AIDS epidemic in different countries.</a:t>
            </a:r>
          </a:p>
          <a:p>
            <a:endParaRPr lang="en-US" sz="900" dirty="0"/>
          </a:p>
          <a:p>
            <a:r>
              <a:rPr lang="en-US" sz="900" dirty="0"/>
              <a:t>Because the biological nature of HIV infection is such that people do not know the exact moment they have become infected and can live for several years without knowing that they are infected, incidence is hard to measure and is rarely measured. Because HIV prevalence reflects both new and existing infections, prevalence estimates are not an ideal way to monitor the number of new infections that are occurring. </a:t>
            </a:r>
          </a:p>
          <a:p>
            <a:endParaRPr lang="en-US" sz="900" dirty="0"/>
          </a:p>
          <a:p>
            <a:r>
              <a:rPr lang="en-US" sz="900" dirty="0"/>
              <a:t>Whereas, preventing infection is good and, if measured, would result in a declining incidence; declining prevalence is not necessarily good.</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49B828-37E5-4D03-8D5A-7FFC4FB99679}" type="slidenum">
              <a:rPr lang="en-US"/>
              <a:pPr/>
              <a:t>46</a:t>
            </a:fld>
            <a:endParaRPr lang="en-US"/>
          </a:p>
        </p:txBody>
      </p:sp>
      <p:sp>
        <p:nvSpPr>
          <p:cNvPr id="413698" name="Rectangle 2"/>
          <p:cNvSpPr>
            <a:spLocks noGrp="1" noRot="1" noChangeAspect="1" noChangeArrowheads="1" noTextEdit="1"/>
          </p:cNvSpPr>
          <p:nvPr>
            <p:ph type="sldImg"/>
          </p:nvPr>
        </p:nvSpPr>
        <p:spPr>
          <a:xfrm>
            <a:off x="1173163" y="696913"/>
            <a:ext cx="4652962" cy="3481387"/>
          </a:xfrm>
          <a:ln/>
        </p:spPr>
      </p:sp>
      <p:sp>
        <p:nvSpPr>
          <p:cNvPr id="413699" name="Rectangle 3"/>
          <p:cNvSpPr>
            <a:spLocks noGrp="1" noChangeArrowheads="1"/>
          </p:cNvSpPr>
          <p:nvPr>
            <p:ph type="body" idx="1"/>
          </p:nvPr>
        </p:nvSpPr>
        <p:spPr/>
        <p:txBody>
          <a:bodyPr/>
          <a:lstStyle/>
          <a:p>
            <a:r>
              <a:rPr lang="en-US" u="sng"/>
              <a:t>Speaker Notes</a:t>
            </a:r>
            <a:endParaRPr lang="en-US"/>
          </a:p>
          <a:p>
            <a:r>
              <a:rPr lang="en-US"/>
              <a:t>In this slide we see that there are two factors that affect the numerator in the prevalence equation: the number of people who are newly infected with HIV and the number of people with HIV who die.  If prevention efforts are very successful and the number of new infections decreases, then the number of people entering the pool of HIV infected people will decrease.  Whether the size of the pool of HIV infected people also decreases is determined by the rate of death.  If the rate of death is higher than the rate of new HIV infections, than the number of HIV infected people will go down.  If the rate of death is lower than the rate of new HIV infections, than the number of HIV infected people will go up.  </a:t>
            </a:r>
          </a:p>
          <a:p>
            <a:endParaRPr lang="en-US"/>
          </a:p>
          <a:p>
            <a:r>
              <a:rPr lang="en-US"/>
              <a:t>If international goals (and national goals) are achieved, and prevention programs cause a decrease in the rate of new HIV infections (incidence) and care and treatment interventions cause a decrease in the rate of death; prevalence will increase.  This is the case in the short term.  In the long term, because antiretrovirals prolong life but not necessarily to a normal life span, people with HIV on antiretrovirals will die and the prevalence may eventually decrease. </a:t>
            </a:r>
          </a:p>
          <a:p>
            <a:endParaRPr lang="en-US"/>
          </a:p>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B7CFE2-5AD4-49B9-B463-03E8A8F0275A}" type="slidenum">
              <a:rPr lang="en-US"/>
              <a:pPr/>
              <a:t>47</a:t>
            </a:fld>
            <a:endParaRPr lang="en-US"/>
          </a:p>
        </p:txBody>
      </p:sp>
      <p:sp>
        <p:nvSpPr>
          <p:cNvPr id="317442" name="Rectangle 2"/>
          <p:cNvSpPr>
            <a:spLocks noGrp="1" noRot="1" noChangeAspect="1" noChangeArrowheads="1" noTextEdit="1"/>
          </p:cNvSpPr>
          <p:nvPr>
            <p:ph type="sldImg"/>
          </p:nvPr>
        </p:nvSpPr>
        <p:spPr>
          <a:xfrm>
            <a:off x="1173163" y="696913"/>
            <a:ext cx="4652962" cy="3481387"/>
          </a:xfrm>
          <a:ln/>
        </p:spPr>
      </p:sp>
      <p:sp>
        <p:nvSpPr>
          <p:cNvPr id="317443" name="Rectangle 3"/>
          <p:cNvSpPr>
            <a:spLocks noGrp="1" noChangeArrowheads="1"/>
          </p:cNvSpPr>
          <p:nvPr>
            <p:ph type="body" idx="1"/>
          </p:nvPr>
        </p:nvSpPr>
        <p:spPr/>
        <p:txBody>
          <a:bodyPr/>
          <a:lstStyle/>
          <a:p>
            <a:r>
              <a:rPr lang="en-US" sz="900" u="sng"/>
              <a:t>Speaker Notes</a:t>
            </a:r>
          </a:p>
          <a:p>
            <a:r>
              <a:rPr lang="en-US" sz="900"/>
              <a:t>For HIV/AIDS, impact indicators are related to the international goals of reducing HIV transmission, improving the quality and extent of life of people with HIV and AIDS, and mitigating the economic and social impact of HIV/AIDS. For monitoring the UNGASS Declaration of Commitment only 2 impact indicators were developed and both pertain to the goal of preventing new infection.  </a:t>
            </a:r>
          </a:p>
          <a:p>
            <a:endParaRPr lang="en-US" sz="900"/>
          </a:p>
          <a:p>
            <a:r>
              <a:rPr lang="en-US" sz="900"/>
              <a:t>The first UNGASS indicator, the prevalence of HIV infection in young people, is a proxy for new infections among adults.  As described above, it is very difficult to establish when a person becomes infected because most people are not aware of when they have become infected.  Once someone is infected with HIV they recover from the initial illness and can feel completely well for several years.  This period of feeling well or latency period is variable.  Since it is difficult to establish when someone becomes infected or the incidence of HIV infection in a population, a proxy is used.  In this case the proxy is infections in the younger age groups because young people (especially younger women) are at highest risk for infection and infection is likely to have been relatively recent.  It is unlikely that an infant infected at birth would survive to 15 without medical treatment; though it is possible.  It is also possible that a child before the age of 15 could be infected from sexual (especially from abuse) and non-sexual transmission (injection) but these are also rare events.</a:t>
            </a:r>
          </a:p>
          <a:p>
            <a:endParaRPr lang="en-US" sz="900"/>
          </a:p>
          <a:p>
            <a:r>
              <a:rPr lang="en-US" sz="900"/>
              <a:t>The second UNGASS indicator is the ultimate goal of all prevention of mother-to-child transmission programs: preventing transmission of HIV to a fetus before it is born or an infant as it is born and is breastfeeding. This too is hard to measure and is usually modeled based on several parameters such as the expected clinical effectiveness of antiretroviral regimes for PMTCT, coverage of those regimes, and breastfeeding behavior.</a:t>
            </a:r>
          </a:p>
          <a:p>
            <a:endParaRPr lang="en-US" sz="900"/>
          </a:p>
          <a:p>
            <a:r>
              <a:rPr lang="en-US" sz="900"/>
              <a:t>There are few established indicators for extending and improving life for those already infected with HIV.  AIDS incidence and prevalence from AIDS case reporting is used to monitor the progression of HIV infection to AIDS disease. Quality of life is difficult to measure but some instruments have been designed to measure this. The case fatality rate for HIV/AIDS and the proportion of mortality attributed to AIDS can be specific to HIV and AIDS if accurate mortality information is available.  Life expectancy is one indicator that is commonly measured to illustrate the effects of AIDS mortality on the general population, although it is not specific to HIV.  As people with HIV and AIDS are treated and appropriately cared for, they will live longer improving all of these indicators.</a:t>
            </a:r>
          </a:p>
          <a:p>
            <a:endParaRPr lang="en-US" sz="900"/>
          </a:p>
          <a:p>
            <a:r>
              <a:rPr lang="en-US" sz="900"/>
              <a:t>Recently economists have become interested in the economic impact of rising health care costs and reductions in the labor force associated with HIV.  Several studies have looked at this using various economic indicators.  Additionally, if parents of young children die and their social support systems are overburdened with other orphaned children, then there may be a rise in infant and child mortality rates. Several countries with high HIV prevalence have seen recent rises in infant and child mortality rates associated with direct and indirect effects of HIV/AIDS.</a:t>
            </a:r>
          </a:p>
          <a:p>
            <a:endParaRPr lang="en-US" sz="900"/>
          </a:p>
          <a:p>
            <a:endParaRPr lang="en-US" sz="900"/>
          </a:p>
          <a:p>
            <a:endParaRPr lang="en-US" sz="900"/>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FBCB6E-ADF8-40E7-9111-C0EFDF3DEEBA}" type="slidenum">
              <a:rPr lang="en-US"/>
              <a:pPr/>
              <a:t>48</a:t>
            </a:fld>
            <a:endParaRPr lang="en-US"/>
          </a:p>
        </p:txBody>
      </p:sp>
      <p:sp>
        <p:nvSpPr>
          <p:cNvPr id="256002" name="Rectangle 2"/>
          <p:cNvSpPr>
            <a:spLocks noGrp="1" noRot="1" noChangeAspect="1" noChangeArrowheads="1" noTextEdit="1"/>
          </p:cNvSpPr>
          <p:nvPr>
            <p:ph type="sldImg"/>
          </p:nvPr>
        </p:nvSpPr>
        <p:spPr>
          <a:xfrm>
            <a:off x="1173163" y="696913"/>
            <a:ext cx="4652962" cy="3481387"/>
          </a:xfrm>
          <a:ln/>
        </p:spPr>
      </p:sp>
      <p:sp>
        <p:nvSpPr>
          <p:cNvPr id="256003" name="Rectangle 3"/>
          <p:cNvSpPr>
            <a:spLocks noGrp="1" noChangeArrowheads="1"/>
          </p:cNvSpPr>
          <p:nvPr>
            <p:ph type="body" idx="1"/>
          </p:nvPr>
        </p:nvSpPr>
        <p:spPr/>
        <p:txBody>
          <a:bodyPr/>
          <a:lstStyle/>
          <a:p>
            <a:r>
              <a:rPr lang="en-US" sz="900" u="sng" dirty="0"/>
              <a:t>Speaker Notes</a:t>
            </a:r>
          </a:p>
          <a:p>
            <a:r>
              <a:rPr lang="en-US" sz="900" dirty="0" smtClean="0"/>
              <a:t>One</a:t>
            </a:r>
            <a:r>
              <a:rPr lang="en-US" sz="900" baseline="0" dirty="0" smtClean="0"/>
              <a:t> impact indicator t</a:t>
            </a:r>
            <a:r>
              <a:rPr lang="en-US" sz="900" dirty="0" smtClean="0"/>
              <a:t>raditionally</a:t>
            </a:r>
            <a:r>
              <a:rPr lang="en-US" sz="900" baseline="0" dirty="0"/>
              <a:t> </a:t>
            </a:r>
            <a:r>
              <a:rPr lang="en-US" sz="900" baseline="0" dirty="0" smtClean="0"/>
              <a:t>examined is</a:t>
            </a:r>
            <a:r>
              <a:rPr lang="en-US" sz="900" dirty="0" smtClean="0"/>
              <a:t> </a:t>
            </a:r>
            <a:r>
              <a:rPr lang="en-US" sz="900" dirty="0"/>
              <a:t>the percentage of young people aged 15-24 who are HIV-infected is estimated from ANC sentinel site surveillance.  ANC sentinel site surveillance is a system in which pregnant women who attend a selected group of ANC sentinel sites during a specified 2 to 4 month period are anonymously tested for HIV.  Usually the testing is done on blood drawn for prenatal laboratory examinations such as syphilis.  The surveillance  can be done yearly or every other year.  Sites are usually selected to represent a mix of urban and rural populations.  Over the years in many countries the number of sites have expanded.  The results for these women are then extrapolated to the general population of women and of men.  The primary limitation of this system is that the population sampled, that is fertile women who are sexually active and not </a:t>
            </a:r>
            <a:r>
              <a:rPr lang="en-US" sz="900" dirty="0" err="1"/>
              <a:t>contracepting</a:t>
            </a:r>
            <a:r>
              <a:rPr lang="en-US" sz="900" dirty="0"/>
              <a:t> and who attend antenatal care, may or may not represent the general population of women, women who are sexually active, and men.  </a:t>
            </a:r>
            <a:r>
              <a:rPr lang="en-US" sz="900" dirty="0" smtClean="0"/>
              <a:t>This</a:t>
            </a:r>
            <a:r>
              <a:rPr lang="en-US" sz="900" baseline="0" dirty="0" smtClean="0"/>
              <a:t> is an important sentinel indicator used by UNGASS, PEPFAR, UNAIDS, WHO, and others.</a:t>
            </a:r>
            <a:endParaRPr lang="en-US" sz="900" dirty="0"/>
          </a:p>
          <a:p>
            <a:endParaRPr lang="en-US" sz="900" dirty="0"/>
          </a:p>
          <a:p>
            <a:r>
              <a:rPr lang="en-US" sz="900" dirty="0"/>
              <a:t>Examples of other target populations that are often used for surveillance include TB or STI clinic patients, VCT clients, military recruits, commercial sex workers, and blood donors.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AE6091-9CE2-4796-AF9E-75BE8ED11F7B}" type="slidenum">
              <a:rPr lang="en-US"/>
              <a:pPr/>
              <a:t>49</a:t>
            </a:fld>
            <a:endParaRPr lang="en-US"/>
          </a:p>
        </p:txBody>
      </p:sp>
      <p:sp>
        <p:nvSpPr>
          <p:cNvPr id="246786" name="Rectangle 2"/>
          <p:cNvSpPr>
            <a:spLocks noGrp="1" noRot="1" noChangeAspect="1" noChangeArrowheads="1" noTextEdit="1"/>
          </p:cNvSpPr>
          <p:nvPr>
            <p:ph type="sldImg"/>
          </p:nvPr>
        </p:nvSpPr>
        <p:spPr>
          <a:xfrm>
            <a:off x="1173163" y="696913"/>
            <a:ext cx="4652962" cy="3481387"/>
          </a:xfrm>
          <a:ln/>
        </p:spPr>
      </p:sp>
      <p:sp>
        <p:nvSpPr>
          <p:cNvPr id="246787" name="Rectangle 3"/>
          <p:cNvSpPr>
            <a:spLocks noGrp="1" noChangeArrowheads="1"/>
          </p:cNvSpPr>
          <p:nvPr>
            <p:ph type="body" idx="1"/>
          </p:nvPr>
        </p:nvSpPr>
        <p:spPr/>
        <p:txBody>
          <a:bodyPr/>
          <a:lstStyle/>
          <a:p>
            <a:r>
              <a:rPr lang="en-US" sz="900" u="sng" dirty="0"/>
              <a:t>Speaker Notes</a:t>
            </a:r>
          </a:p>
          <a:p>
            <a:r>
              <a:rPr lang="en-US" sz="900" dirty="0"/>
              <a:t>As treatment programs scale up information on AIDS-related mortality becomes increasingly important for monitoring the impact of treatment programs. Mortality rates are ideally based on vital registration system data.  Vital registration systems collect information on births and deaths through birth and death certificates.  In many countries these systems do not function effectively.  Even in countries where they do function, the cause of death as stated on the death certificate may not be accurate.  The SAVVY or Sample Vital Registration with Verbal Autopsy is an alternative to a vital registration system.  Vital events such as births and deaths are recorded in a sample of nationally representative, geographically-defined, surveillance communities.  In addition to recording the vital events of the community, trained personnel conduct a verbal autopsy.  The verbal autopsy is an interview with the family members of the deceased during which information about the events and symptoms that preceded the death are obtained.  Physicians, located centrally, review the interviews to ascertain the cause of death.  Additional information on the utilization of health services and other care and support prior to the death can be obtained during the verbal autopsy interview. SAVVY is being explored in a number of countries as a possible source of information on AIDS-related mortality.</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Additional</a:t>
            </a:r>
            <a:r>
              <a:rPr lang="en-US" baseline="0" dirty="0" smtClean="0"/>
              <a:t> innovative approaches to impact evaluations for HIV programs are expected in the coming years. As mentioned previously, there is a growing interest in and demand for HIV program evaluations despite the challenges facing evaluation in the context of HIV. UNAIDS has gone so far as to issue specific guidelines for the evaluation of HIV prevention programs that are already being adapted and applied in the field. This approach endorses a plausibility design which, while lacking some of the rigor of traditional evaluation approaches, seeks to overcome some of the design challenges inherent in HIV programming to systematically determine the plausible likelihood that program inputs and activities are linked to observed outcomes, outputs, and outcomes.</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50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97023570"/>
      </p:ext>
    </p:extLst>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E4D55EE0-BE25-5446-9F78-ABDBC790DCC6}" type="slidenum">
              <a:rPr lang="en-US"/>
              <a:pPr/>
              <a:t>51</a:t>
            </a:fld>
            <a:endParaRPr lang="en-US"/>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a:latin typeface="Arial" pitchFamily="-105"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0FEEA9-A315-402F-9A35-F6EC403F0A02}" type="slidenum">
              <a:rPr lang="en-US">
                <a:solidFill>
                  <a:srgbClr val="C0504D"/>
                </a:solidFill>
              </a:rPr>
              <a:pPr/>
              <a:t>6</a:t>
            </a:fld>
            <a:endParaRPr lang="en-US">
              <a:solidFill>
                <a:srgbClr val="C0504D"/>
              </a:solidFill>
            </a:endParaRPr>
          </a:p>
        </p:txBody>
      </p:sp>
      <p:sp>
        <p:nvSpPr>
          <p:cNvPr id="460802" name="Rectangle 2"/>
          <p:cNvSpPr>
            <a:spLocks noGrp="1" noRot="1" noChangeAspect="1" noChangeArrowheads="1" noTextEdit="1"/>
          </p:cNvSpPr>
          <p:nvPr>
            <p:ph type="sldImg"/>
          </p:nvPr>
        </p:nvSpPr>
        <p:spPr>
          <a:xfrm>
            <a:off x="1173163" y="696913"/>
            <a:ext cx="4652962" cy="3481387"/>
          </a:xfrm>
          <a:ln/>
        </p:spPr>
      </p:sp>
      <p:sp>
        <p:nvSpPr>
          <p:cNvPr id="460803" name="Rectangle 3"/>
          <p:cNvSpPr>
            <a:spLocks noGrp="1" noChangeArrowheads="1"/>
          </p:cNvSpPr>
          <p:nvPr>
            <p:ph type="body" idx="1"/>
          </p:nvPr>
        </p:nvSpPr>
        <p:spPr/>
        <p:txBody>
          <a:bodyPr/>
          <a:lstStyle/>
          <a:p>
            <a:pPr>
              <a:lnSpc>
                <a:spcPct val="90000"/>
              </a:lnSpc>
            </a:pPr>
            <a:endParaRPr lang="en-US" i="1" dirty="0">
              <a:solidFill>
                <a:srgbClr val="000000"/>
              </a:solidFill>
            </a:endParaRPr>
          </a:p>
          <a:p>
            <a:pPr>
              <a:lnSpc>
                <a:spcPct val="90000"/>
              </a:lnSpc>
            </a:pPr>
            <a:r>
              <a:rPr lang="en-US" u="sng" dirty="0">
                <a:solidFill>
                  <a:srgbClr val="000000"/>
                </a:solidFill>
              </a:rPr>
              <a:t>Speaker Notes</a:t>
            </a:r>
          </a:p>
          <a:p>
            <a:pPr>
              <a:lnSpc>
                <a:spcPct val="90000"/>
              </a:lnSpc>
            </a:pPr>
            <a:endParaRPr lang="en-US" dirty="0" smtClean="0">
              <a:solidFill>
                <a:srgbClr val="000000"/>
              </a:solidFill>
            </a:endParaRPr>
          </a:p>
          <a:p>
            <a:pPr>
              <a:lnSpc>
                <a:spcPct val="90000"/>
              </a:lnSpc>
            </a:pPr>
            <a:r>
              <a:rPr lang="en-US" dirty="0" smtClean="0">
                <a:solidFill>
                  <a:srgbClr val="000000"/>
                </a:solidFill>
              </a:rPr>
              <a:t>In</a:t>
            </a:r>
            <a:r>
              <a:rPr lang="en-US" baseline="0" dirty="0" smtClean="0">
                <a:solidFill>
                  <a:srgbClr val="000000"/>
                </a:solidFill>
              </a:rPr>
              <a:t> the last few years we have seen the commitment of the global public health community continue to the problem of HIV/AIDS.  Several new initiatives have been launched which secure continued resources for HIV/AIDS into the future. This includes the reauthorization of PEPFAR in 2008 together with the launch of the President Obama’s Global Health Initiative in 2009 (of which PEPFAR is a key component). A recent (2011) UN High Level Meeting on HIV/AIDS also has set out bold new targets and initiatives for HIV/AIDS programming, perhaps most notably calling for the virtual elimination of mother to child transmission of HIV by 2015. In </a:t>
            </a:r>
            <a:r>
              <a:rPr lang="en-US" baseline="0" dirty="0" err="1" smtClean="0">
                <a:solidFill>
                  <a:srgbClr val="000000"/>
                </a:solidFill>
              </a:rPr>
              <a:t>addtion</a:t>
            </a:r>
            <a:r>
              <a:rPr lang="en-US" baseline="0" dirty="0" smtClean="0">
                <a:solidFill>
                  <a:srgbClr val="000000"/>
                </a:solidFill>
              </a:rPr>
              <a:t> to the continued commitment and resources being pledged by the global health community, several promising new interventions have recently emerged from </a:t>
            </a:r>
            <a:r>
              <a:rPr lang="en-US" baseline="0" dirty="0" err="1" smtClean="0">
                <a:solidFill>
                  <a:srgbClr val="000000"/>
                </a:solidFill>
              </a:rPr>
              <a:t>clincal</a:t>
            </a:r>
            <a:r>
              <a:rPr lang="en-US" baseline="0" dirty="0" smtClean="0">
                <a:solidFill>
                  <a:srgbClr val="000000"/>
                </a:solidFill>
              </a:rPr>
              <a:t> trials work which will add some tools to the HIV prevention landscape. </a:t>
            </a:r>
            <a:r>
              <a:rPr lang="en-US" baseline="0" dirty="0" err="1" smtClean="0">
                <a:solidFill>
                  <a:srgbClr val="000000"/>
                </a:solidFill>
              </a:rPr>
              <a:t>Tenofovir</a:t>
            </a:r>
            <a:r>
              <a:rPr lang="en-US" baseline="0" dirty="0" smtClean="0">
                <a:solidFill>
                  <a:srgbClr val="000000"/>
                </a:solidFill>
              </a:rPr>
              <a:t> gel and pre-exposure prophylaxis have been demonstrated to be efficacious in preventing new infections in </a:t>
            </a:r>
            <a:r>
              <a:rPr lang="en-US" baseline="0" dirty="0" err="1" smtClean="0">
                <a:solidFill>
                  <a:srgbClr val="000000"/>
                </a:solidFill>
              </a:rPr>
              <a:t>clincial</a:t>
            </a:r>
            <a:r>
              <a:rPr lang="en-US" baseline="0" dirty="0" smtClean="0">
                <a:solidFill>
                  <a:srgbClr val="000000"/>
                </a:solidFill>
              </a:rPr>
              <a:t> trials. </a:t>
            </a:r>
            <a:endParaRPr lang="en-US" dirty="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6D3376-5A27-4395-8817-B7453392D092}" type="slidenum">
              <a:rPr lang="en-US"/>
              <a:pPr/>
              <a:t>7</a:t>
            </a:fld>
            <a:endParaRPr lang="en-US"/>
          </a:p>
        </p:txBody>
      </p:sp>
      <p:sp>
        <p:nvSpPr>
          <p:cNvPr id="462850" name="Rectangle 2"/>
          <p:cNvSpPr>
            <a:spLocks noGrp="1" noRot="1" noChangeAspect="1" noChangeArrowheads="1" noTextEdit="1"/>
          </p:cNvSpPr>
          <p:nvPr>
            <p:ph type="sldImg"/>
          </p:nvPr>
        </p:nvSpPr>
        <p:spPr>
          <a:xfrm>
            <a:off x="1173163" y="696913"/>
            <a:ext cx="4652962" cy="3481387"/>
          </a:xfrm>
          <a:ln/>
        </p:spPr>
      </p:sp>
      <p:sp>
        <p:nvSpPr>
          <p:cNvPr id="462851" name="Rectangle 3"/>
          <p:cNvSpPr>
            <a:spLocks noGrp="1" noChangeArrowheads="1"/>
          </p:cNvSpPr>
          <p:nvPr>
            <p:ph type="body" idx="1"/>
          </p:nvPr>
        </p:nvSpPr>
        <p:spPr/>
        <p:txBody>
          <a:bodyPr/>
          <a:lstStyle/>
          <a:p>
            <a:r>
              <a:rPr lang="en-US" u="sng" dirty="0"/>
              <a:t>Speaker Notes</a:t>
            </a:r>
          </a:p>
          <a:p>
            <a:r>
              <a:rPr lang="en-US" dirty="0"/>
              <a:t>All effective programming should have goals and objectives which are an integral part of monitoring and evaluation plans.  </a:t>
            </a:r>
          </a:p>
          <a:p>
            <a:endParaRPr lang="en-US" dirty="0"/>
          </a:p>
          <a:p>
            <a:r>
              <a:rPr lang="en-US" dirty="0"/>
              <a:t>At the </a:t>
            </a:r>
            <a:r>
              <a:rPr lang="en-US" dirty="0" smtClean="0"/>
              <a:t>international </a:t>
            </a:r>
            <a:r>
              <a:rPr lang="en-US" dirty="0"/>
              <a:t>level, Millennium Development Goal 6 specifically names HIV/AIDS as a disease that needs to be combated and Target 7 addresses that specific goal.  The UN Special Assembly on HIV/AIDS (UNGASS) and the Global Fund to Fight AIDS, TB, and Malaria (The Global Fund) and other international bodies endorse this goal.  Three indicators have been identified to measure progress towards that goal: HIV prevalence in young pregnant women, condom use rate, and ratio of school attendance of orphans to non-orphans. Indicators for HIV for prevention and impact mitigation will be discussed in more detail later in this session.</a:t>
            </a:r>
          </a:p>
          <a:p>
            <a:endParaRPr lang="en-US" dirty="0"/>
          </a:p>
          <a:p>
            <a:r>
              <a:rPr lang="en-US" dirty="0"/>
              <a:t>With the emphasis on universal treatment, WHO has established </a:t>
            </a:r>
            <a:r>
              <a:rPr lang="en-US" dirty="0" smtClean="0"/>
              <a:t>the Treatment 2.0 with </a:t>
            </a:r>
            <a:r>
              <a:rPr lang="en-US" dirty="0"/>
              <a:t>the goal of </a:t>
            </a:r>
            <a:r>
              <a:rPr lang="en-US" dirty="0" smtClean="0"/>
              <a:t>providing universal </a:t>
            </a:r>
            <a:r>
              <a:rPr lang="en-US" dirty="0"/>
              <a:t>access to antiretroviral </a:t>
            </a:r>
            <a:r>
              <a:rPr lang="en-US" dirty="0" smtClean="0"/>
              <a:t>therapy.</a:t>
            </a:r>
          </a:p>
          <a:p>
            <a:endParaRPr lang="en-US" dirty="0" smtClean="0"/>
          </a:p>
          <a:p>
            <a:r>
              <a:rPr lang="en-US" dirty="0" smtClean="0"/>
              <a:t>Further,</a:t>
            </a:r>
            <a:r>
              <a:rPr lang="en-US" baseline="0" dirty="0" smtClean="0"/>
              <a:t> UNAIDS has set a goal of a “virtual” (&lt;5%) elimination of mother to child transmission of HIV by 2015.</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CFC84-77AB-41D3-9C10-310E76A70793}" type="slidenum">
              <a:rPr lang="en-US"/>
              <a:pPr/>
              <a:t>8</a:t>
            </a:fld>
            <a:endParaRPr lang="en-US"/>
          </a:p>
        </p:txBody>
      </p:sp>
      <p:sp>
        <p:nvSpPr>
          <p:cNvPr id="497666" name="Rectangle 2"/>
          <p:cNvSpPr>
            <a:spLocks noGrp="1" noRot="1" noChangeAspect="1" noChangeArrowheads="1" noTextEdit="1"/>
          </p:cNvSpPr>
          <p:nvPr>
            <p:ph type="sldImg"/>
          </p:nvPr>
        </p:nvSpPr>
        <p:spPr>
          <a:xfrm>
            <a:off x="1173163" y="696913"/>
            <a:ext cx="4652962" cy="3481387"/>
          </a:xfrm>
          <a:ln/>
        </p:spPr>
      </p:sp>
      <p:sp>
        <p:nvSpPr>
          <p:cNvPr id="497667" name="Rectangle 3"/>
          <p:cNvSpPr>
            <a:spLocks noGrp="1" noChangeArrowheads="1"/>
          </p:cNvSpPr>
          <p:nvPr>
            <p:ph type="body" idx="1"/>
          </p:nvPr>
        </p:nvSpPr>
        <p:spPr/>
        <p:txBody>
          <a:bodyPr/>
          <a:lstStyle/>
          <a:p>
            <a:r>
              <a:rPr lang="en-US" dirty="0"/>
              <a:t>The US President’s Emergency Plan (or PEPFAR) has three goals often summarized as </a:t>
            </a:r>
            <a:r>
              <a:rPr lang="en-US" dirty="0" smtClean="0"/>
              <a:t>12-3-12. </a:t>
            </a:r>
            <a:r>
              <a:rPr lang="en-US" dirty="0"/>
              <a:t>These goals cover the three focus areas of the initiative; prevention, treatment, and care and support. </a:t>
            </a:r>
            <a:r>
              <a:rPr lang="en-US" dirty="0" smtClean="0"/>
              <a:t>PEPFAR is also committed to accomplishing these goals</a:t>
            </a:r>
            <a:r>
              <a:rPr lang="en-US" baseline="0" dirty="0" smtClean="0"/>
              <a:t> while adhering to the principles of the Global Health Initiative. These GHI principles are to:</a:t>
            </a:r>
          </a:p>
          <a:p>
            <a:r>
              <a:rPr lang="en-US" baseline="0" dirty="0" smtClean="0"/>
              <a:t>1. Implement a women and girls-centered approach</a:t>
            </a:r>
          </a:p>
          <a:p>
            <a:r>
              <a:rPr lang="en-US" baseline="0" dirty="0" smtClean="0"/>
              <a:t>2. To increase impact through strategic coordination and integration</a:t>
            </a:r>
          </a:p>
          <a:p>
            <a:r>
              <a:rPr lang="en-US" baseline="0" dirty="0" smtClean="0"/>
              <a:t>3. To strengthen and leverage multilateral organizations, global partnerships, and private sector engagement</a:t>
            </a:r>
          </a:p>
          <a:p>
            <a:r>
              <a:rPr lang="en-US" baseline="0" dirty="0" smtClean="0"/>
              <a:t>4. To encourage country ownership and invest in country-led plans</a:t>
            </a:r>
          </a:p>
          <a:p>
            <a:r>
              <a:rPr lang="en-US" baseline="0" dirty="0" smtClean="0"/>
              <a:t>5. To build sustainability through health system strengthening</a:t>
            </a:r>
          </a:p>
          <a:p>
            <a:r>
              <a:rPr lang="en-US" baseline="0" dirty="0" smtClean="0"/>
              <a:t>6.To improve metrics, monitoring, and evaluation</a:t>
            </a:r>
          </a:p>
          <a:p>
            <a:r>
              <a:rPr lang="en-US" baseline="0" dirty="0" smtClean="0"/>
              <a:t>7. To promote research and innovation</a:t>
            </a:r>
          </a:p>
          <a:p>
            <a:endParaRPr lang="en-US" baseline="0" dirty="0" smtClean="0"/>
          </a:p>
          <a:p>
            <a:r>
              <a:rPr lang="en-US" dirty="0" smtClean="0"/>
              <a:t>These goals and principles, </a:t>
            </a:r>
            <a:r>
              <a:rPr lang="en-US" dirty="0"/>
              <a:t>and those on the previous slide, demonstrate the attention to clearly defined quantitative goals in current large global HIV initiatives</a:t>
            </a:r>
            <a:r>
              <a:rPr lang="en-US" dirty="0" smtClean="0"/>
              <a:t>. </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A54C54-A081-4F85-AB62-E97B7979A5A1}" type="slidenum">
              <a:rPr lang="en-US"/>
              <a:pPr/>
              <a:t>9</a:t>
            </a:fld>
            <a:endParaRPr lang="en-US"/>
          </a:p>
        </p:txBody>
      </p:sp>
      <p:sp>
        <p:nvSpPr>
          <p:cNvPr id="464898" name="Rectangle 2"/>
          <p:cNvSpPr>
            <a:spLocks noGrp="1" noRot="1" noChangeAspect="1" noChangeArrowheads="1" noTextEdit="1"/>
          </p:cNvSpPr>
          <p:nvPr>
            <p:ph type="sldImg"/>
          </p:nvPr>
        </p:nvSpPr>
        <p:spPr>
          <a:xfrm>
            <a:off x="1173163" y="696913"/>
            <a:ext cx="4652962" cy="3481387"/>
          </a:xfrm>
          <a:ln/>
        </p:spPr>
      </p:sp>
      <p:sp>
        <p:nvSpPr>
          <p:cNvPr id="464899" name="Rectangle 3"/>
          <p:cNvSpPr>
            <a:spLocks noGrp="1" noChangeArrowheads="1"/>
          </p:cNvSpPr>
          <p:nvPr>
            <p:ph type="body" idx="1"/>
          </p:nvPr>
        </p:nvSpPr>
        <p:spPr/>
        <p:txBody>
          <a:bodyPr/>
          <a:lstStyle/>
          <a:p>
            <a:r>
              <a:rPr lang="en-US" u="sng" dirty="0"/>
              <a:t>Speaker Notes</a:t>
            </a:r>
          </a:p>
          <a:p>
            <a:r>
              <a:rPr lang="en-US" dirty="0"/>
              <a:t>More generally, the goals of HIV/AIDS programs tend to fall into three main areas: to prevent new HIV infections; extend and improve the lives of those already infected with HIV; and mitigate the social and economic impacts of the epidemic. The financial resources provided through the World Bank MAP, the Global Fund, bilateral assistance, charitable organizations, national treasuries, and the private sector are used to fund different types of interventions but they all typically relate to these three broad goals. In general, the scope of the program is not important, these goals pertain to national-level programs, as well as to smaller, community-based programs. </a:t>
            </a:r>
          </a:p>
          <a:p>
            <a:r>
              <a:rPr lang="en-US" dirty="0"/>
              <a:t>  </a:t>
            </a:r>
          </a:p>
          <a:p>
            <a:endParaRPr lang="en-US" dirty="0"/>
          </a:p>
          <a:p>
            <a:endParaRPr lang="en-US" i="1" dirty="0"/>
          </a:p>
          <a:p>
            <a:endParaRPr lang="en-US" i="1"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73163" y="696913"/>
            <a:ext cx="4652962" cy="3481387"/>
          </a:xfrm>
        </p:spPr>
      </p:sp>
      <p:sp>
        <p:nvSpPr>
          <p:cNvPr id="3" name="Notes Placeholder 2"/>
          <p:cNvSpPr>
            <a:spLocks noGrp="1"/>
          </p:cNvSpPr>
          <p:nvPr>
            <p:ph type="body" idx="1"/>
          </p:nvPr>
        </p:nvSpPr>
        <p:spPr/>
        <p:txBody>
          <a:bodyPr/>
          <a:lstStyle/>
          <a:p>
            <a:r>
              <a:rPr lang="en-US" dirty="0" smtClean="0"/>
              <a:t>Of course,</a:t>
            </a:r>
            <a:r>
              <a:rPr lang="en-US" baseline="0" dirty="0" smtClean="0"/>
              <a:t> in order to achieve program goals, a program initiates a series of activities or interventions designed to support that goal. In this slide and the next two slides we take a look at some of the key interventions that programs might use to achieve the goals outlined on the previous slide (prevention, care and treatment, and impact mitigation). </a:t>
            </a:r>
          </a:p>
          <a:p>
            <a:endParaRPr lang="en-US" baseline="0" dirty="0" smtClean="0"/>
          </a:p>
          <a:p>
            <a:r>
              <a:rPr lang="en-US" baseline="0" dirty="0" smtClean="0"/>
              <a:t>Prevention can be grouped into two large categories: these are interventions designed to promote behavior change and the second are biomedical interventions designed to help prevent the further spread of the epidemic. Behavioral interventions focus on promoting safer sexual behaviors such as having fewer partners, using condoms, etc. Among most-at-risk populations, behavioral interventions can also include risk reduction programs that focus on harm reduction strategies such as techniques for negotiating condom use, substance abuse treatment, etc.</a:t>
            </a:r>
          </a:p>
          <a:p>
            <a:endParaRPr lang="en-US" baseline="0" dirty="0" smtClean="0"/>
          </a:p>
          <a:p>
            <a:r>
              <a:rPr lang="en-US" baseline="0" dirty="0" smtClean="0"/>
              <a:t>Biomedical interventions include a wide range of interventions that prevent both vertical (PMTCT) and horizontal transmission. These range from simply proving HTC services to make people aware of their status, the institution of blood safety and universal precautions to more complex services including treatment as prevention techniques and male circumcision.</a:t>
            </a:r>
            <a:endParaRPr lang="en-US" dirty="0"/>
          </a:p>
        </p:txBody>
      </p:sp>
      <p:sp>
        <p:nvSpPr>
          <p:cNvPr id="4" name="Slide Number Placeholder 3"/>
          <p:cNvSpPr>
            <a:spLocks noGrp="1"/>
          </p:cNvSpPr>
          <p:nvPr>
            <p:ph type="sldNum" sz="quarter" idx="10"/>
          </p:nvPr>
        </p:nvSpPr>
        <p:spPr/>
        <p:txBody>
          <a:bodyPr/>
          <a:lstStyle/>
          <a:p>
            <a:fld id="{F07221CD-FDEE-4BE4-A339-BAB69A856A0B}" type="slidenum">
              <a:rPr lang="en-US" smtClean="0"/>
              <a:pPr/>
              <a:t>10</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395661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228555"/>
            <a:ext cx="10150475" cy="2361283"/>
          </a:xfrm>
          <a:prstGeom prst="rect">
            <a:avLst/>
          </a:prstGeom>
          <a:solidFill>
            <a:schemeClr val="tx1"/>
          </a:solidFill>
          <a:ln w="9525">
            <a:solidFill>
              <a:schemeClr val="tx1"/>
            </a:solidFill>
            <a:miter lim="800000"/>
            <a:headEnd/>
            <a:tailEnd/>
          </a:ln>
        </p:spPr>
        <p:txBody>
          <a:bodyPr wrap="none" lIns="101366" tIns="50683" rIns="101366" bIns="50683" anchor="ctr">
            <a:prstTxWarp prst="textNoShape">
              <a:avLst/>
            </a:prstTxWarp>
          </a:bodyPr>
          <a:lstStyle/>
          <a:p>
            <a:pPr>
              <a:defRPr/>
            </a:pPr>
            <a:endParaRPr lang="en-US"/>
          </a:p>
        </p:txBody>
      </p:sp>
      <p:pic>
        <p:nvPicPr>
          <p:cNvPr id="5" name="Picture 5" descr="Vertical_RGB_600"/>
          <p:cNvPicPr>
            <a:picLocks noChangeAspect="1" noChangeArrowheads="1"/>
          </p:cNvPicPr>
          <p:nvPr/>
        </p:nvPicPr>
        <p:blipFill>
          <a:blip r:embed="rId2"/>
          <a:srcRect/>
          <a:stretch>
            <a:fillRect/>
          </a:stretch>
        </p:blipFill>
        <p:spPr bwMode="auto">
          <a:xfrm>
            <a:off x="2886543" y="5544798"/>
            <a:ext cx="1857396" cy="1517968"/>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a:srcRect/>
          <a:stretch>
            <a:fillRect/>
          </a:stretch>
        </p:blipFill>
        <p:spPr bwMode="auto">
          <a:xfrm>
            <a:off x="5339574" y="5544798"/>
            <a:ext cx="1607159" cy="1517968"/>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761286" y="607890"/>
            <a:ext cx="8627904" cy="2417504"/>
          </a:xfrm>
        </p:spPr>
        <p:txBody>
          <a:bodyPr/>
          <a:lstStyle>
            <a:lvl1pPr algn="ctr">
              <a:defRPr sz="4400"/>
            </a:lvl1pPr>
          </a:lstStyle>
          <a:p>
            <a:r>
              <a:rPr lang="en-US" smtClean="0"/>
              <a:t>Click to edit Master title style</a:t>
            </a:r>
            <a:endParaRPr lang="en-US"/>
          </a:p>
        </p:txBody>
      </p:sp>
      <p:sp>
        <p:nvSpPr>
          <p:cNvPr id="4105" name="Rectangle 9"/>
          <p:cNvSpPr>
            <a:spLocks noGrp="1" noChangeArrowheads="1"/>
          </p:cNvSpPr>
          <p:nvPr>
            <p:ph type="subTitle" sz="quarter" idx="1"/>
          </p:nvPr>
        </p:nvSpPr>
        <p:spPr>
          <a:xfrm>
            <a:off x="1522571" y="3404887"/>
            <a:ext cx="7105333" cy="1939625"/>
          </a:xfrm>
        </p:spPr>
        <p:txBody>
          <a:bodyPr/>
          <a:lstStyle>
            <a:lvl1pPr marL="0" indent="0" algn="ctr">
              <a:spcBef>
                <a:spcPct val="0"/>
              </a:spcBef>
              <a:spcAft>
                <a:spcPct val="0"/>
              </a:spcAft>
              <a:buClrTx/>
              <a:buFontTx/>
              <a:buNone/>
              <a:defRPr sz="2700"/>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D165450-B74E-44C1-81B1-151AC2A2BA50}"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89502" y="303946"/>
            <a:ext cx="2153451" cy="585225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5621" y="303946"/>
            <a:ext cx="6294704" cy="58522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67F09B83-0046-46FA-B56E-91C29FD4D7C9}"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1"/>
            <a:ext cx="8153400" cy="936625"/>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196850" y="1828800"/>
            <a:ext cx="9753600" cy="4876800"/>
          </a:xfrm>
        </p:spPr>
        <p:txBody>
          <a:bodyPr/>
          <a:lstStyle/>
          <a:p>
            <a:endParaRPr lang="en-US"/>
          </a:p>
        </p:txBody>
      </p:sp>
      <p:sp>
        <p:nvSpPr>
          <p:cNvPr id="4" name="Date Placeholder 3"/>
          <p:cNvSpPr>
            <a:spLocks noGrp="1"/>
          </p:cNvSpPr>
          <p:nvPr>
            <p:ph type="dt" sz="half" idx="10"/>
          </p:nvPr>
        </p:nvSpPr>
        <p:spPr>
          <a:xfrm>
            <a:off x="122238" y="6919912"/>
            <a:ext cx="2114550" cy="506412"/>
          </a:xfrm>
          <a:prstGeom prst="rect">
            <a:avLst/>
          </a:prstGeom>
        </p:spPr>
        <p:txBody>
          <a:bodyPr lIns="91436" tIns="45718" rIns="91436" bIns="45718"/>
          <a:lstStyle>
            <a:lvl1pPr>
              <a:defRPr/>
            </a:lvl1pPr>
          </a:lstStyle>
          <a:p>
            <a:endParaRPr lang="en-US"/>
          </a:p>
        </p:txBody>
      </p:sp>
      <p:sp>
        <p:nvSpPr>
          <p:cNvPr id="5" name="Footer Placeholder 4"/>
          <p:cNvSpPr>
            <a:spLocks noGrp="1"/>
          </p:cNvSpPr>
          <p:nvPr>
            <p:ph type="ftr" sz="quarter" idx="11"/>
          </p:nvPr>
        </p:nvSpPr>
        <p:spPr>
          <a:xfrm>
            <a:off x="3505200" y="6915151"/>
            <a:ext cx="3213100" cy="506413"/>
          </a:xfrm>
        </p:spPr>
        <p:txBody>
          <a:bodyPr/>
          <a:lstStyle>
            <a:lvl1pPr>
              <a:defRPr/>
            </a:lvl1pPr>
          </a:lstStyle>
          <a:p>
            <a:endParaRPr lang="en-US"/>
          </a:p>
        </p:txBody>
      </p:sp>
      <p:sp>
        <p:nvSpPr>
          <p:cNvPr id="6" name="Slide Number Placeholder 5"/>
          <p:cNvSpPr>
            <a:spLocks noGrp="1"/>
          </p:cNvSpPr>
          <p:nvPr>
            <p:ph type="sldNum" sz="quarter" idx="12"/>
          </p:nvPr>
        </p:nvSpPr>
        <p:spPr>
          <a:xfrm>
            <a:off x="7848600" y="6884988"/>
            <a:ext cx="2114550" cy="506412"/>
          </a:xfrm>
        </p:spPr>
        <p:txBody>
          <a:bodyPr/>
          <a:lstStyle>
            <a:lvl1pPr>
              <a:defRPr/>
            </a:lvl1pPr>
          </a:lstStyle>
          <a:p>
            <a:fld id="{F34BCDEC-6937-408B-9BE6-1143756E65E2}" type="slidenum">
              <a:rPr lang="en-US"/>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28849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228555"/>
            <a:ext cx="10150475" cy="2361283"/>
          </a:xfrm>
          <a:prstGeom prst="rect">
            <a:avLst/>
          </a:prstGeom>
          <a:solidFill>
            <a:schemeClr val="tx1"/>
          </a:solidFill>
          <a:ln w="9525">
            <a:solidFill>
              <a:schemeClr val="tx1"/>
            </a:solidFill>
            <a:miter lim="800000"/>
            <a:headEnd/>
            <a:tailEnd/>
          </a:ln>
        </p:spPr>
        <p:txBody>
          <a:bodyPr wrap="none" lIns="101370" tIns="50685" rIns="101370" bIns="50685" anchor="ctr">
            <a:prstTxWarp prst="textNoShape">
              <a:avLst/>
            </a:prstTxWarp>
          </a:bodyPr>
          <a:lstStyle/>
          <a:p>
            <a:pPr>
              <a:defRPr/>
            </a:pPr>
            <a:endParaRPr lang="en-US"/>
          </a:p>
        </p:txBody>
      </p:sp>
      <p:pic>
        <p:nvPicPr>
          <p:cNvPr id="5" name="Picture 5" descr="Vertical_RGB_600"/>
          <p:cNvPicPr>
            <a:picLocks noChangeAspect="1" noChangeArrowheads="1"/>
          </p:cNvPicPr>
          <p:nvPr/>
        </p:nvPicPr>
        <p:blipFill>
          <a:blip r:embed="rId2"/>
          <a:srcRect/>
          <a:stretch>
            <a:fillRect/>
          </a:stretch>
        </p:blipFill>
        <p:spPr bwMode="auto">
          <a:xfrm>
            <a:off x="2886542" y="5544798"/>
            <a:ext cx="1857396" cy="1517968"/>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a:srcRect/>
          <a:stretch>
            <a:fillRect/>
          </a:stretch>
        </p:blipFill>
        <p:spPr bwMode="auto">
          <a:xfrm>
            <a:off x="5339573" y="5544798"/>
            <a:ext cx="1607159" cy="1517968"/>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761286" y="607890"/>
            <a:ext cx="8627904" cy="2417504"/>
          </a:xfrm>
        </p:spPr>
        <p:txBody>
          <a:bodyPr/>
          <a:lstStyle>
            <a:lvl1pPr algn="ctr">
              <a:defRPr sz="4400"/>
            </a:lvl1pPr>
          </a:lstStyle>
          <a:p>
            <a:r>
              <a:rPr lang="en-US" smtClean="0"/>
              <a:t>Click to edit Master title style</a:t>
            </a:r>
            <a:endParaRPr lang="en-US"/>
          </a:p>
        </p:txBody>
      </p:sp>
      <p:sp>
        <p:nvSpPr>
          <p:cNvPr id="4105" name="Rectangle 9"/>
          <p:cNvSpPr>
            <a:spLocks noGrp="1" noChangeArrowheads="1"/>
          </p:cNvSpPr>
          <p:nvPr>
            <p:ph type="subTitle" sz="quarter" idx="1"/>
          </p:nvPr>
        </p:nvSpPr>
        <p:spPr>
          <a:xfrm>
            <a:off x="1522571" y="3404886"/>
            <a:ext cx="7105333" cy="1939625"/>
          </a:xfrm>
        </p:spPr>
        <p:txBody>
          <a:bodyPr/>
          <a:lstStyle>
            <a:lvl1pPr marL="0" indent="0" algn="ctr">
              <a:spcBef>
                <a:spcPct val="0"/>
              </a:spcBef>
              <a:spcAft>
                <a:spcPct val="0"/>
              </a:spcAft>
              <a:buClrTx/>
              <a:buFontTx/>
              <a:buNone/>
              <a:defRPr sz="2700"/>
            </a:lvl1pPr>
          </a:lstStyle>
          <a:p>
            <a:r>
              <a:rPr lang="en-US" smtClean="0"/>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6C133CB6-157B-4695-A1A9-117906F780C0}"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817" y="4877174"/>
            <a:ext cx="8627904" cy="1507426"/>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801817" y="3216897"/>
            <a:ext cx="8627904" cy="1660277"/>
          </a:xfrm>
        </p:spPr>
        <p:txBody>
          <a:bodyPr anchor="b"/>
          <a:lstStyle>
            <a:lvl1pPr marL="0" indent="0">
              <a:buNone/>
              <a:defRPr sz="2200"/>
            </a:lvl1pPr>
            <a:lvl2pPr marL="506852" indent="0">
              <a:buNone/>
              <a:defRPr sz="2000"/>
            </a:lvl2pPr>
            <a:lvl3pPr marL="1013704" indent="0">
              <a:buNone/>
              <a:defRPr sz="1800"/>
            </a:lvl3pPr>
            <a:lvl4pPr marL="1520556" indent="0">
              <a:buNone/>
              <a:defRPr sz="1600"/>
            </a:lvl4pPr>
            <a:lvl5pPr marL="2027408" indent="0">
              <a:buNone/>
              <a:defRPr sz="1600"/>
            </a:lvl5pPr>
            <a:lvl6pPr marL="2534260" indent="0">
              <a:buNone/>
              <a:defRPr sz="1600"/>
            </a:lvl6pPr>
            <a:lvl7pPr marL="3041112" indent="0">
              <a:buNone/>
              <a:defRPr sz="1600"/>
            </a:lvl7pPr>
            <a:lvl8pPr marL="3547963" indent="0">
              <a:buNone/>
              <a:defRPr sz="1600"/>
            </a:lvl8pPr>
            <a:lvl9pPr marL="4054815" indent="0">
              <a:buNone/>
              <a:defRPr sz="16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CAC5185-1CC7-435C-A339-F9359874E6DD}"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25621" y="1770962"/>
            <a:ext cx="4224078" cy="43852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8875" y="1770962"/>
            <a:ext cx="4224077" cy="43852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87F75405-6090-4B35-A892-566EEFAADCAA}"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5"/>
            <a:ext cx="9135428" cy="126497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7524" y="1698930"/>
            <a:ext cx="4484889" cy="708033"/>
          </a:xfrm>
        </p:spPr>
        <p:txBody>
          <a:bodyPr anchor="b"/>
          <a:lstStyle>
            <a:lvl1pPr marL="0" indent="0">
              <a:buNone/>
              <a:defRPr sz="2700" b="1"/>
            </a:lvl1pPr>
            <a:lvl2pPr marL="506852" indent="0">
              <a:buNone/>
              <a:defRPr sz="2200" b="1"/>
            </a:lvl2pPr>
            <a:lvl3pPr marL="1013704" indent="0">
              <a:buNone/>
              <a:defRPr sz="2000" b="1"/>
            </a:lvl3pPr>
            <a:lvl4pPr marL="1520556" indent="0">
              <a:buNone/>
              <a:defRPr sz="1800" b="1"/>
            </a:lvl4pPr>
            <a:lvl5pPr marL="2027408" indent="0">
              <a:buNone/>
              <a:defRPr sz="1800" b="1"/>
            </a:lvl5pPr>
            <a:lvl6pPr marL="2534260" indent="0">
              <a:buNone/>
              <a:defRPr sz="1800" b="1"/>
            </a:lvl6pPr>
            <a:lvl7pPr marL="3041112" indent="0">
              <a:buNone/>
              <a:defRPr sz="1800" b="1"/>
            </a:lvl7pPr>
            <a:lvl8pPr marL="3547963" indent="0">
              <a:buNone/>
              <a:defRPr sz="1800" b="1"/>
            </a:lvl8pPr>
            <a:lvl9pPr marL="4054815"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7524" y="2406962"/>
            <a:ext cx="4484889" cy="437294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301" y="1698930"/>
            <a:ext cx="4486651" cy="708033"/>
          </a:xfrm>
        </p:spPr>
        <p:txBody>
          <a:bodyPr anchor="b"/>
          <a:lstStyle>
            <a:lvl1pPr marL="0" indent="0">
              <a:buNone/>
              <a:defRPr sz="2700" b="1"/>
            </a:lvl1pPr>
            <a:lvl2pPr marL="506852" indent="0">
              <a:buNone/>
              <a:defRPr sz="2200" b="1"/>
            </a:lvl2pPr>
            <a:lvl3pPr marL="1013704" indent="0">
              <a:buNone/>
              <a:defRPr sz="2000" b="1"/>
            </a:lvl3pPr>
            <a:lvl4pPr marL="1520556" indent="0">
              <a:buNone/>
              <a:defRPr sz="1800" b="1"/>
            </a:lvl4pPr>
            <a:lvl5pPr marL="2027408" indent="0">
              <a:buNone/>
              <a:defRPr sz="1800" b="1"/>
            </a:lvl5pPr>
            <a:lvl6pPr marL="2534260" indent="0">
              <a:buNone/>
              <a:defRPr sz="1800" b="1"/>
            </a:lvl6pPr>
            <a:lvl7pPr marL="3041112" indent="0">
              <a:buNone/>
              <a:defRPr sz="1800" b="1"/>
            </a:lvl7pPr>
            <a:lvl8pPr marL="3547963" indent="0">
              <a:buNone/>
              <a:defRPr sz="1800" b="1"/>
            </a:lvl8pPr>
            <a:lvl9pPr marL="4054815"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56301" y="2406962"/>
            <a:ext cx="4486651" cy="437294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58448311-05F3-44C3-8DD0-4A3EDB068C3C}" type="slidenum">
              <a:rPr lang="en-US" smtClean="0"/>
              <a:pPr/>
              <a:t>‹#›</a:t>
            </a:fld>
            <a:endParaRPr lang="en-US"/>
          </a:p>
        </p:txBody>
      </p:sp>
      <p:sp>
        <p:nvSpPr>
          <p:cNvPr id="8"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D5F075DA-4380-407E-A996-689AE28134D4}" type="slidenum">
              <a:rPr lang="en-US" smtClean="0"/>
              <a:pPr/>
              <a:t>‹#›</a:t>
            </a:fld>
            <a:endParaRPr lang="en-US"/>
          </a:p>
        </p:txBody>
      </p:sp>
      <p:sp>
        <p:nvSpPr>
          <p:cNvPr id="4"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164998A7-6A30-494D-9CEA-5E73D291232E}" type="slidenum">
              <a:rPr lang="en-US" smtClean="0"/>
              <a:pPr/>
              <a:t>‹#›</a:t>
            </a:fld>
            <a:endParaRPr lang="en-US"/>
          </a:p>
        </p:txBody>
      </p:sp>
      <p:sp>
        <p:nvSpPr>
          <p:cNvPr id="3"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6C133CB6-157B-4695-A1A9-117906F780C0}"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7524" y="302188"/>
            <a:ext cx="3339436" cy="1286056"/>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68554" y="302189"/>
            <a:ext cx="5674397" cy="6477716"/>
          </a:xfrm>
        </p:spPr>
        <p:txBody>
          <a:bodyPr/>
          <a:lstStyle>
            <a:lvl1pPr>
              <a:defRPr sz="35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7524" y="1588244"/>
            <a:ext cx="3339436" cy="5191661"/>
          </a:xfrm>
        </p:spPr>
        <p:txBody>
          <a:bodyPr/>
          <a:lstStyle>
            <a:lvl1pPr marL="0" indent="0">
              <a:buNone/>
              <a:defRPr sz="1600"/>
            </a:lvl1pPr>
            <a:lvl2pPr marL="506852" indent="0">
              <a:buNone/>
              <a:defRPr sz="1300"/>
            </a:lvl2pPr>
            <a:lvl3pPr marL="1013704" indent="0">
              <a:buNone/>
              <a:defRPr sz="1100"/>
            </a:lvl3pPr>
            <a:lvl4pPr marL="1520556" indent="0">
              <a:buNone/>
              <a:defRPr sz="1000"/>
            </a:lvl4pPr>
            <a:lvl5pPr marL="2027408" indent="0">
              <a:buNone/>
              <a:defRPr sz="1000"/>
            </a:lvl5pPr>
            <a:lvl6pPr marL="2534260" indent="0">
              <a:buNone/>
              <a:defRPr sz="1000"/>
            </a:lvl6pPr>
            <a:lvl7pPr marL="3041112" indent="0">
              <a:buNone/>
              <a:defRPr sz="1000"/>
            </a:lvl7pPr>
            <a:lvl8pPr marL="3547963" indent="0">
              <a:buNone/>
              <a:defRPr sz="1000"/>
            </a:lvl8pPr>
            <a:lvl9pPr marL="4054815" indent="0">
              <a:buNone/>
              <a:defRPr sz="10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816255D7-2ACF-45CD-85B7-9A299DAC1A46}"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564" y="5312887"/>
            <a:ext cx="6090285" cy="627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89564" y="678166"/>
            <a:ext cx="6090285" cy="4553903"/>
          </a:xfrm>
        </p:spPr>
        <p:txBody>
          <a:bodyPr/>
          <a:lstStyle>
            <a:lvl1pPr marL="0" indent="0">
              <a:buNone/>
              <a:defRPr sz="3500"/>
            </a:lvl1pPr>
            <a:lvl2pPr marL="506852" indent="0">
              <a:buNone/>
              <a:defRPr sz="3100"/>
            </a:lvl2pPr>
            <a:lvl3pPr marL="1013704" indent="0">
              <a:buNone/>
              <a:defRPr sz="2700"/>
            </a:lvl3pPr>
            <a:lvl4pPr marL="1520556" indent="0">
              <a:buNone/>
              <a:defRPr sz="2200"/>
            </a:lvl4pPr>
            <a:lvl5pPr marL="2027408" indent="0">
              <a:buNone/>
              <a:defRPr sz="2200"/>
            </a:lvl5pPr>
            <a:lvl6pPr marL="2534260" indent="0">
              <a:buNone/>
              <a:defRPr sz="2200"/>
            </a:lvl6pPr>
            <a:lvl7pPr marL="3041112" indent="0">
              <a:buNone/>
              <a:defRPr sz="2200"/>
            </a:lvl7pPr>
            <a:lvl8pPr marL="3547963" indent="0">
              <a:buNone/>
              <a:defRPr sz="2200"/>
            </a:lvl8pPr>
            <a:lvl9pPr marL="4054815" indent="0">
              <a:buNone/>
              <a:defRPr sz="22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989564" y="5940103"/>
            <a:ext cx="6090285" cy="890751"/>
          </a:xfrm>
        </p:spPr>
        <p:txBody>
          <a:bodyPr/>
          <a:lstStyle>
            <a:lvl1pPr marL="0" indent="0">
              <a:buNone/>
              <a:defRPr sz="1600"/>
            </a:lvl1pPr>
            <a:lvl2pPr marL="506852" indent="0">
              <a:buNone/>
              <a:defRPr sz="1300"/>
            </a:lvl2pPr>
            <a:lvl3pPr marL="1013704" indent="0">
              <a:buNone/>
              <a:defRPr sz="1100"/>
            </a:lvl3pPr>
            <a:lvl4pPr marL="1520556" indent="0">
              <a:buNone/>
              <a:defRPr sz="1000"/>
            </a:lvl4pPr>
            <a:lvl5pPr marL="2027408" indent="0">
              <a:buNone/>
              <a:defRPr sz="1000"/>
            </a:lvl5pPr>
            <a:lvl6pPr marL="2534260" indent="0">
              <a:buNone/>
              <a:defRPr sz="1000"/>
            </a:lvl6pPr>
            <a:lvl7pPr marL="3041112" indent="0">
              <a:buNone/>
              <a:defRPr sz="1000"/>
            </a:lvl7pPr>
            <a:lvl8pPr marL="3547963" indent="0">
              <a:buNone/>
              <a:defRPr sz="1000"/>
            </a:lvl8pPr>
            <a:lvl9pPr marL="4054815" indent="0">
              <a:buNone/>
              <a:defRPr sz="10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9DC38DFE-445E-44AD-903A-BD725EBFB0D7}"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8D165450-B74E-44C1-81B1-151AC2A2BA50}"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89501" y="303946"/>
            <a:ext cx="2153451" cy="585225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25621" y="303946"/>
            <a:ext cx="6294704" cy="58522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fld id="{67F09B83-0046-46FA-B56E-91C29FD4D7C9}"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817" y="4877174"/>
            <a:ext cx="8627904" cy="1507426"/>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801817" y="3216899"/>
            <a:ext cx="8627904" cy="1660277"/>
          </a:xfrm>
        </p:spPr>
        <p:txBody>
          <a:bodyPr anchor="b"/>
          <a:lstStyle>
            <a:lvl1pPr marL="0" indent="0">
              <a:buNone/>
              <a:defRPr sz="2200"/>
            </a:lvl1pPr>
            <a:lvl2pPr marL="506831" indent="0">
              <a:buNone/>
              <a:defRPr sz="2000"/>
            </a:lvl2pPr>
            <a:lvl3pPr marL="1013661" indent="0">
              <a:buNone/>
              <a:defRPr sz="1800"/>
            </a:lvl3pPr>
            <a:lvl4pPr marL="1520491" indent="0">
              <a:buNone/>
              <a:defRPr sz="1600"/>
            </a:lvl4pPr>
            <a:lvl5pPr marL="2027321" indent="0">
              <a:buNone/>
              <a:defRPr sz="1600"/>
            </a:lvl5pPr>
            <a:lvl6pPr marL="2534152" indent="0">
              <a:buNone/>
              <a:defRPr sz="1600"/>
            </a:lvl6pPr>
            <a:lvl7pPr marL="3040982" indent="0">
              <a:buNone/>
              <a:defRPr sz="1600"/>
            </a:lvl7pPr>
            <a:lvl8pPr marL="3547812" indent="0">
              <a:buNone/>
              <a:defRPr sz="1600"/>
            </a:lvl8pPr>
            <a:lvl9pPr marL="4054641" indent="0">
              <a:buNone/>
              <a:defRPr sz="16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fld id="{7CAC5185-1CC7-435C-A339-F9359874E6DD}" type="slidenum">
              <a:rPr lang="en-US" smtClean="0"/>
              <a:pPr/>
              <a:t>‹#›</a:t>
            </a:fld>
            <a:endParaRPr lang="en-US"/>
          </a:p>
        </p:txBody>
      </p:sp>
      <p:sp>
        <p:nvSpPr>
          <p:cNvPr id="5"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25621" y="1770962"/>
            <a:ext cx="4224078" cy="43852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8876" y="1770962"/>
            <a:ext cx="4224077" cy="438524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fld id="{87F75405-6090-4B35-A892-566EEFAADCAA}"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7524" y="303945"/>
            <a:ext cx="9135428" cy="126497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7525" y="1698931"/>
            <a:ext cx="4484889" cy="708033"/>
          </a:xfrm>
        </p:spPr>
        <p:txBody>
          <a:bodyPr anchor="b"/>
          <a:lstStyle>
            <a:lvl1pPr marL="0" indent="0">
              <a:buNone/>
              <a:defRPr sz="2700" b="1"/>
            </a:lvl1pPr>
            <a:lvl2pPr marL="506831" indent="0">
              <a:buNone/>
              <a:defRPr sz="2200" b="1"/>
            </a:lvl2pPr>
            <a:lvl3pPr marL="1013661" indent="0">
              <a:buNone/>
              <a:defRPr sz="2000" b="1"/>
            </a:lvl3pPr>
            <a:lvl4pPr marL="1520491" indent="0">
              <a:buNone/>
              <a:defRPr sz="1800" b="1"/>
            </a:lvl4pPr>
            <a:lvl5pPr marL="2027321" indent="0">
              <a:buNone/>
              <a:defRPr sz="1800" b="1"/>
            </a:lvl5pPr>
            <a:lvl6pPr marL="2534152" indent="0">
              <a:buNone/>
              <a:defRPr sz="1800" b="1"/>
            </a:lvl6pPr>
            <a:lvl7pPr marL="3040982" indent="0">
              <a:buNone/>
              <a:defRPr sz="1800" b="1"/>
            </a:lvl7pPr>
            <a:lvl8pPr marL="3547812" indent="0">
              <a:buNone/>
              <a:defRPr sz="1800" b="1"/>
            </a:lvl8pPr>
            <a:lvl9pPr marL="4054641"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7525" y="2406962"/>
            <a:ext cx="4484889" cy="437294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302" y="1698931"/>
            <a:ext cx="4486651" cy="708033"/>
          </a:xfrm>
        </p:spPr>
        <p:txBody>
          <a:bodyPr anchor="b"/>
          <a:lstStyle>
            <a:lvl1pPr marL="0" indent="0">
              <a:buNone/>
              <a:defRPr sz="2700" b="1"/>
            </a:lvl1pPr>
            <a:lvl2pPr marL="506831" indent="0">
              <a:buNone/>
              <a:defRPr sz="2200" b="1"/>
            </a:lvl2pPr>
            <a:lvl3pPr marL="1013661" indent="0">
              <a:buNone/>
              <a:defRPr sz="2000" b="1"/>
            </a:lvl3pPr>
            <a:lvl4pPr marL="1520491" indent="0">
              <a:buNone/>
              <a:defRPr sz="1800" b="1"/>
            </a:lvl4pPr>
            <a:lvl5pPr marL="2027321" indent="0">
              <a:buNone/>
              <a:defRPr sz="1800" b="1"/>
            </a:lvl5pPr>
            <a:lvl6pPr marL="2534152" indent="0">
              <a:buNone/>
              <a:defRPr sz="1800" b="1"/>
            </a:lvl6pPr>
            <a:lvl7pPr marL="3040982" indent="0">
              <a:buNone/>
              <a:defRPr sz="1800" b="1"/>
            </a:lvl7pPr>
            <a:lvl8pPr marL="3547812" indent="0">
              <a:buNone/>
              <a:defRPr sz="1800" b="1"/>
            </a:lvl8pPr>
            <a:lvl9pPr marL="4054641"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56302" y="2406962"/>
            <a:ext cx="4486651" cy="437294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fld id="{58448311-05F3-44C3-8DD0-4A3EDB068C3C}" type="slidenum">
              <a:rPr lang="en-US" smtClean="0"/>
              <a:pPr/>
              <a:t>‹#›</a:t>
            </a:fld>
            <a:endParaRPr lang="en-US"/>
          </a:p>
        </p:txBody>
      </p:sp>
      <p:sp>
        <p:nvSpPr>
          <p:cNvPr id="8"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fld id="{D5F075DA-4380-407E-A996-689AE28134D4}" type="slidenum">
              <a:rPr lang="en-US" smtClean="0"/>
              <a:pPr/>
              <a:t>‹#›</a:t>
            </a:fld>
            <a:endParaRPr lang="en-US"/>
          </a:p>
        </p:txBody>
      </p:sp>
      <p:sp>
        <p:nvSpPr>
          <p:cNvPr id="4"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164998A7-6A30-494D-9CEA-5E73D291232E}" type="slidenum">
              <a:rPr lang="en-US" smtClean="0"/>
              <a:pPr/>
              <a:t>‹#›</a:t>
            </a:fld>
            <a:endParaRPr lang="en-US"/>
          </a:p>
        </p:txBody>
      </p:sp>
      <p:sp>
        <p:nvSpPr>
          <p:cNvPr id="3"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7524" y="302188"/>
            <a:ext cx="3339436" cy="1286056"/>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68554" y="302190"/>
            <a:ext cx="5674397" cy="6477716"/>
          </a:xfrm>
        </p:spPr>
        <p:txBody>
          <a:bodyPr/>
          <a:lstStyle>
            <a:lvl1pPr>
              <a:defRPr sz="35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7524" y="1588245"/>
            <a:ext cx="3339436" cy="5191661"/>
          </a:xfrm>
        </p:spPr>
        <p:txBody>
          <a:bodyPr/>
          <a:lstStyle>
            <a:lvl1pPr marL="0" indent="0">
              <a:buNone/>
              <a:defRPr sz="1600"/>
            </a:lvl1pPr>
            <a:lvl2pPr marL="506831" indent="0">
              <a:buNone/>
              <a:defRPr sz="1300"/>
            </a:lvl2pPr>
            <a:lvl3pPr marL="1013661" indent="0">
              <a:buNone/>
              <a:defRPr sz="1100"/>
            </a:lvl3pPr>
            <a:lvl4pPr marL="1520491" indent="0">
              <a:buNone/>
              <a:defRPr sz="1000"/>
            </a:lvl4pPr>
            <a:lvl5pPr marL="2027321" indent="0">
              <a:buNone/>
              <a:defRPr sz="1000"/>
            </a:lvl5pPr>
            <a:lvl6pPr marL="2534152" indent="0">
              <a:buNone/>
              <a:defRPr sz="1000"/>
            </a:lvl6pPr>
            <a:lvl7pPr marL="3040982" indent="0">
              <a:buNone/>
              <a:defRPr sz="1000"/>
            </a:lvl7pPr>
            <a:lvl8pPr marL="3547812" indent="0">
              <a:buNone/>
              <a:defRPr sz="1000"/>
            </a:lvl8pPr>
            <a:lvl9pPr marL="4054641" indent="0">
              <a:buNone/>
              <a:defRPr sz="10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816255D7-2ACF-45CD-85B7-9A299DAC1A46}"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564" y="5312887"/>
            <a:ext cx="6090285" cy="627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89564" y="678166"/>
            <a:ext cx="6090285" cy="4553903"/>
          </a:xfrm>
        </p:spPr>
        <p:txBody>
          <a:bodyPr/>
          <a:lstStyle>
            <a:lvl1pPr marL="0" indent="0">
              <a:buNone/>
              <a:defRPr sz="3500"/>
            </a:lvl1pPr>
            <a:lvl2pPr marL="506831" indent="0">
              <a:buNone/>
              <a:defRPr sz="3100"/>
            </a:lvl2pPr>
            <a:lvl3pPr marL="1013661" indent="0">
              <a:buNone/>
              <a:defRPr sz="2700"/>
            </a:lvl3pPr>
            <a:lvl4pPr marL="1520491" indent="0">
              <a:buNone/>
              <a:defRPr sz="2200"/>
            </a:lvl4pPr>
            <a:lvl5pPr marL="2027321" indent="0">
              <a:buNone/>
              <a:defRPr sz="2200"/>
            </a:lvl5pPr>
            <a:lvl6pPr marL="2534152" indent="0">
              <a:buNone/>
              <a:defRPr sz="2200"/>
            </a:lvl6pPr>
            <a:lvl7pPr marL="3040982" indent="0">
              <a:buNone/>
              <a:defRPr sz="2200"/>
            </a:lvl7pPr>
            <a:lvl8pPr marL="3547812" indent="0">
              <a:buNone/>
              <a:defRPr sz="2200"/>
            </a:lvl8pPr>
            <a:lvl9pPr marL="4054641" indent="0">
              <a:buNone/>
              <a:defRPr sz="22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989564" y="5940103"/>
            <a:ext cx="6090285" cy="890751"/>
          </a:xfrm>
        </p:spPr>
        <p:txBody>
          <a:bodyPr/>
          <a:lstStyle>
            <a:lvl1pPr marL="0" indent="0">
              <a:buNone/>
              <a:defRPr sz="1600"/>
            </a:lvl1pPr>
            <a:lvl2pPr marL="506831" indent="0">
              <a:buNone/>
              <a:defRPr sz="1300"/>
            </a:lvl2pPr>
            <a:lvl3pPr marL="1013661" indent="0">
              <a:buNone/>
              <a:defRPr sz="1100"/>
            </a:lvl3pPr>
            <a:lvl4pPr marL="1520491" indent="0">
              <a:buNone/>
              <a:defRPr sz="1000"/>
            </a:lvl4pPr>
            <a:lvl5pPr marL="2027321" indent="0">
              <a:buNone/>
              <a:defRPr sz="1000"/>
            </a:lvl5pPr>
            <a:lvl6pPr marL="2534152" indent="0">
              <a:buNone/>
              <a:defRPr sz="1000"/>
            </a:lvl6pPr>
            <a:lvl7pPr marL="3040982" indent="0">
              <a:buNone/>
              <a:defRPr sz="1000"/>
            </a:lvl7pPr>
            <a:lvl8pPr marL="3547812" indent="0">
              <a:buNone/>
              <a:defRPr sz="1000"/>
            </a:lvl8pPr>
            <a:lvl9pPr marL="4054641" indent="0">
              <a:buNone/>
              <a:defRPr sz="10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fld id="{9DC38DFE-445E-44AD-903A-BD725EBFB0D7}" type="slidenum">
              <a:rPr lang="en-US" smtClean="0"/>
              <a:pPr/>
              <a:t>‹#›</a:t>
            </a:fld>
            <a:endParaRPr lang="en-US"/>
          </a:p>
        </p:txBody>
      </p:sp>
      <p:sp>
        <p:nvSpPr>
          <p:cNvPr id="6" name="Rectangle 7"/>
          <p:cNvSpPr>
            <a:spLocks noGrp="1" noChangeArrowheads="1"/>
          </p:cNvSpPr>
          <p:nvPr>
            <p:ph type="ftr" sz="quarter" idx="11"/>
          </p:nvPr>
        </p:nvSpPr>
        <p:spPr>
          <a:ln/>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image" Target="../media/image1.png"/><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image" Target="../media/image2.jpeg"/><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14" Type="http://schemas.openxmlformats.org/officeDocument/2006/relationships/image" Target="../media/image2.jpeg"/><Relationship Id="rId4" Type="http://schemas.openxmlformats.org/officeDocument/2006/relationships/slideLayout" Target="../slideLayouts/slideLayout16.xml"/><Relationship Id="rId7" Type="http://schemas.openxmlformats.org/officeDocument/2006/relationships/slideLayout" Target="../slideLayouts/slideLayout19.xml"/><Relationship Id="rId11" Type="http://schemas.openxmlformats.org/officeDocument/2006/relationships/slideLayout" Target="../slideLayouts/slideLayout23.xml"/><Relationship Id="rId1" Type="http://schemas.openxmlformats.org/officeDocument/2006/relationships/slideLayout" Target="../slideLayouts/slideLayout13.xml"/><Relationship Id="rId6" Type="http://schemas.openxmlformats.org/officeDocument/2006/relationships/slideLayout" Target="../slideLayouts/slideLayout18.xml"/><Relationship Id="rId8" Type="http://schemas.openxmlformats.org/officeDocument/2006/relationships/slideLayout" Target="../slideLayouts/slideLayout20.xml"/><Relationship Id="rId13" Type="http://schemas.openxmlformats.org/officeDocument/2006/relationships/image" Target="../media/image1.png"/><Relationship Id="rId10" Type="http://schemas.openxmlformats.org/officeDocument/2006/relationships/slideLayout" Target="../slideLayouts/slideLayout22.xml"/><Relationship Id="rId5"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4.xml"/><Relationship Id="rId9" Type="http://schemas.openxmlformats.org/officeDocument/2006/relationships/slideLayout" Target="../slideLayouts/slideLayout21.xml"/><Relationship Id="rId3"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865"/>
            <a:ext cx="10150475" cy="1264973"/>
          </a:xfrm>
          <a:prstGeom prst="rect">
            <a:avLst/>
          </a:prstGeom>
          <a:solidFill>
            <a:schemeClr val="tx1"/>
          </a:solidFill>
          <a:ln w="9525">
            <a:solidFill>
              <a:schemeClr val="tx1"/>
            </a:solidFill>
            <a:miter lim="800000"/>
            <a:headEnd/>
            <a:tailEnd/>
          </a:ln>
        </p:spPr>
        <p:txBody>
          <a:bodyPr wrap="none" lIns="101366" tIns="50683" rIns="101366" bIns="50683" anchor="ctr">
            <a:prstTxWarp prst="textNoShape">
              <a:avLst/>
            </a:prstTxWarp>
          </a:bodyPr>
          <a:lstStyle/>
          <a:p>
            <a:pPr>
              <a:defRPr/>
            </a:pPr>
            <a:endParaRPr lang="en-US"/>
          </a:p>
        </p:txBody>
      </p:sp>
      <p:sp>
        <p:nvSpPr>
          <p:cNvPr id="1027" name="Rectangle 3"/>
          <p:cNvSpPr>
            <a:spLocks noGrp="1" noChangeArrowheads="1"/>
          </p:cNvSpPr>
          <p:nvPr>
            <p:ph type="title"/>
          </p:nvPr>
        </p:nvSpPr>
        <p:spPr bwMode="auto">
          <a:xfrm>
            <a:off x="1025623" y="303945"/>
            <a:ext cx="8617330" cy="1264973"/>
          </a:xfrm>
          <a:prstGeom prst="rect">
            <a:avLst/>
          </a:prstGeom>
          <a:noFill/>
          <a:ln w="9525">
            <a:noFill/>
            <a:miter lim="800000"/>
            <a:headEnd/>
            <a:tailEnd/>
          </a:ln>
        </p:spPr>
        <p:txBody>
          <a:bodyPr vert="horz" wrap="square" lIns="101366" tIns="50683" rIns="101366" bIns="50683" numCol="1" anchor="ctr" anchorCtr="0" compatLnSpc="1">
            <a:prstTxWarp prst="textNoShape">
              <a:avLst/>
            </a:prstTxWarp>
          </a:bodyPr>
          <a:lstStyle/>
          <a:p>
            <a:pPr lvl="0"/>
            <a:r>
              <a:rPr lang="en-US" smtClean="0"/>
              <a:t>Click to edit Master title style</a:t>
            </a:r>
            <a:endParaRPr lang="en-US"/>
          </a:p>
        </p:txBody>
      </p:sp>
      <p:sp>
        <p:nvSpPr>
          <p:cNvPr id="1028" name="Rectangle 4"/>
          <p:cNvSpPr>
            <a:spLocks noGrp="1" noChangeArrowheads="1"/>
          </p:cNvSpPr>
          <p:nvPr>
            <p:ph type="body" idx="1"/>
          </p:nvPr>
        </p:nvSpPr>
        <p:spPr bwMode="auto">
          <a:xfrm>
            <a:off x="1025623" y="1770962"/>
            <a:ext cx="8617330" cy="4385240"/>
          </a:xfrm>
          <a:prstGeom prst="rect">
            <a:avLst/>
          </a:prstGeom>
          <a:noFill/>
          <a:ln w="9525">
            <a:noFill/>
            <a:miter lim="800000"/>
            <a:headEnd/>
            <a:tailEnd/>
          </a:ln>
        </p:spPr>
        <p:txBody>
          <a:bodyPr vert="horz" wrap="square" lIns="101366" tIns="50683" rIns="101366" bIns="5068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077" name="Rectangle 5"/>
          <p:cNvSpPr>
            <a:spLocks noGrp="1" noChangeArrowheads="1"/>
          </p:cNvSpPr>
          <p:nvPr>
            <p:ph type="sldNum" sz="quarter" idx="4"/>
          </p:nvPr>
        </p:nvSpPr>
        <p:spPr bwMode="auto">
          <a:xfrm>
            <a:off x="253762" y="6778147"/>
            <a:ext cx="1184222" cy="527072"/>
          </a:xfrm>
          <a:prstGeom prst="rect">
            <a:avLst/>
          </a:prstGeom>
          <a:noFill/>
          <a:ln w="9525">
            <a:noFill/>
            <a:miter lim="800000"/>
            <a:headEnd/>
            <a:tailEnd/>
          </a:ln>
          <a:effectLst/>
        </p:spPr>
        <p:txBody>
          <a:bodyPr vert="horz" wrap="square" lIns="101366" tIns="50683" rIns="101366" bIns="50683" numCol="1" anchor="t" anchorCtr="0" compatLnSpc="1">
            <a:prstTxWarp prst="textNoShape">
              <a:avLst/>
            </a:prstTxWarp>
          </a:bodyPr>
          <a:lstStyle>
            <a:lvl1pPr>
              <a:defRPr sz="1100" b="1">
                <a:solidFill>
                  <a:srgbClr val="969696"/>
                </a:solidFill>
              </a:defRPr>
            </a:lvl1pPr>
          </a:lstStyle>
          <a:p>
            <a:fld id="{D940F93B-3499-465A-934B-6F9081A3A67F}" type="slidenum">
              <a:rPr lang="en-US" smtClean="0"/>
              <a:pPr/>
              <a:t>‹#›</a:t>
            </a:fld>
            <a:endParaRPr lang="en-US"/>
          </a:p>
        </p:txBody>
      </p:sp>
      <p:sp>
        <p:nvSpPr>
          <p:cNvPr id="1030" name="Line 6"/>
          <p:cNvSpPr>
            <a:spLocks noChangeShapeType="1"/>
          </p:cNvSpPr>
          <p:nvPr/>
        </p:nvSpPr>
        <p:spPr bwMode="auto">
          <a:xfrm>
            <a:off x="1409788" y="7168180"/>
            <a:ext cx="8402338" cy="0"/>
          </a:xfrm>
          <a:prstGeom prst="line">
            <a:avLst/>
          </a:prstGeom>
          <a:noFill/>
          <a:ln w="9525">
            <a:solidFill>
              <a:schemeClr val="tx1"/>
            </a:solidFill>
            <a:round/>
            <a:headEnd/>
            <a:tailEnd/>
          </a:ln>
        </p:spPr>
        <p:txBody>
          <a:bodyPr lIns="101366" tIns="50683" rIns="101366" bIns="50683">
            <a:prstTxWarp prst="textNoShape">
              <a:avLst/>
            </a:prstTxWarp>
          </a:bodyPr>
          <a:lstStyle/>
          <a:p>
            <a:pPr>
              <a:defRPr/>
            </a:pPr>
            <a:endParaRPr lang="en-US"/>
          </a:p>
        </p:txBody>
      </p:sp>
      <p:sp>
        <p:nvSpPr>
          <p:cNvPr id="3079" name="Rectangle 7"/>
          <p:cNvSpPr>
            <a:spLocks noGrp="1" noChangeArrowheads="1"/>
          </p:cNvSpPr>
          <p:nvPr>
            <p:ph type="ftr" sz="quarter" idx="3"/>
          </p:nvPr>
        </p:nvSpPr>
        <p:spPr bwMode="auto">
          <a:xfrm>
            <a:off x="761287" y="6746523"/>
            <a:ext cx="4652301" cy="527072"/>
          </a:xfrm>
          <a:prstGeom prst="rect">
            <a:avLst/>
          </a:prstGeom>
          <a:noFill/>
          <a:ln w="9525">
            <a:noFill/>
            <a:miter lim="800000"/>
            <a:headEnd/>
            <a:tailEnd/>
          </a:ln>
          <a:effectLst/>
        </p:spPr>
        <p:txBody>
          <a:bodyPr vert="horz" wrap="square" lIns="101366" tIns="50683" rIns="101366" bIns="50683" numCol="1" anchor="t" anchorCtr="0" compatLnSpc="1">
            <a:prstTxWarp prst="textNoShape">
              <a:avLst/>
            </a:prstTxWarp>
          </a:bodyPr>
          <a:lstStyle>
            <a:lvl1pPr>
              <a:defRPr sz="1300" b="1">
                <a:solidFill>
                  <a:srgbClr val="969696"/>
                </a:solidFill>
              </a:defRPr>
            </a:lvl1pPr>
          </a:lstStyle>
          <a:p>
            <a:endParaRPr lang="en-US"/>
          </a:p>
        </p:txBody>
      </p:sp>
      <p:pic>
        <p:nvPicPr>
          <p:cNvPr id="1032" name="Picture 8" descr="Vertical_RGB_600"/>
          <p:cNvPicPr>
            <a:picLocks noChangeAspect="1" noChangeArrowheads="1"/>
          </p:cNvPicPr>
          <p:nvPr/>
        </p:nvPicPr>
        <p:blipFill>
          <a:blip r:embed="rId14"/>
          <a:srcRect/>
          <a:stretch>
            <a:fillRect/>
          </a:stretch>
        </p:blipFill>
        <p:spPr bwMode="auto">
          <a:xfrm>
            <a:off x="7304467" y="6451363"/>
            <a:ext cx="1238851" cy="1011978"/>
          </a:xfrm>
          <a:prstGeom prst="rect">
            <a:avLst/>
          </a:prstGeom>
          <a:noFill/>
          <a:ln w="9525">
            <a:noFill/>
            <a:miter lim="800000"/>
            <a:headEnd/>
            <a:tailEnd/>
          </a:ln>
        </p:spPr>
      </p:pic>
      <p:pic>
        <p:nvPicPr>
          <p:cNvPr id="1033" name="Picture 9" descr="logo_2004"/>
          <p:cNvPicPr>
            <a:picLocks noChangeAspect="1" noChangeArrowheads="1"/>
          </p:cNvPicPr>
          <p:nvPr/>
        </p:nvPicPr>
        <p:blipFill>
          <a:blip r:embed="rId15"/>
          <a:srcRect/>
          <a:stretch>
            <a:fillRect/>
          </a:stretch>
        </p:blipFill>
        <p:spPr bwMode="auto">
          <a:xfrm>
            <a:off x="8825274" y="6451363"/>
            <a:ext cx="1071439" cy="101197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algn="l" rtl="0" eaLnBrk="1" fontAlgn="base" hangingPunct="1">
        <a:spcBef>
          <a:spcPct val="0"/>
        </a:spcBef>
        <a:spcAft>
          <a:spcPct val="0"/>
        </a:spcAft>
        <a:defRPr sz="4000" b="1">
          <a:solidFill>
            <a:schemeClr val="tx1"/>
          </a:solidFill>
          <a:latin typeface="+mj-lt"/>
          <a:ea typeface="ＭＳ Ｐゴシック" pitchFamily="-105" charset="-128"/>
          <a:cs typeface="ＭＳ Ｐゴシック" pitchFamily="-105" charset="-128"/>
        </a:defRPr>
      </a:lvl1pPr>
      <a:lvl2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2pPr>
      <a:lvl3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3pPr>
      <a:lvl4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4pPr>
      <a:lvl5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5pPr>
      <a:lvl6pPr marL="506831" algn="l" rtl="0" eaLnBrk="1" fontAlgn="base" hangingPunct="1">
        <a:spcBef>
          <a:spcPct val="0"/>
        </a:spcBef>
        <a:spcAft>
          <a:spcPct val="0"/>
        </a:spcAft>
        <a:defRPr sz="4000" b="1">
          <a:solidFill>
            <a:schemeClr val="tx1"/>
          </a:solidFill>
          <a:latin typeface="Arial" charset="0"/>
        </a:defRPr>
      </a:lvl6pPr>
      <a:lvl7pPr marL="1013661" algn="l" rtl="0" eaLnBrk="1" fontAlgn="base" hangingPunct="1">
        <a:spcBef>
          <a:spcPct val="0"/>
        </a:spcBef>
        <a:spcAft>
          <a:spcPct val="0"/>
        </a:spcAft>
        <a:defRPr sz="4000" b="1">
          <a:solidFill>
            <a:schemeClr val="tx1"/>
          </a:solidFill>
          <a:latin typeface="Arial" charset="0"/>
        </a:defRPr>
      </a:lvl7pPr>
      <a:lvl8pPr marL="1520491" algn="l" rtl="0" eaLnBrk="1" fontAlgn="base" hangingPunct="1">
        <a:spcBef>
          <a:spcPct val="0"/>
        </a:spcBef>
        <a:spcAft>
          <a:spcPct val="0"/>
        </a:spcAft>
        <a:defRPr sz="4000" b="1">
          <a:solidFill>
            <a:schemeClr val="tx1"/>
          </a:solidFill>
          <a:latin typeface="Arial" charset="0"/>
        </a:defRPr>
      </a:lvl8pPr>
      <a:lvl9pPr marL="2027321" algn="l" rtl="0" eaLnBrk="1" fontAlgn="base" hangingPunct="1">
        <a:spcBef>
          <a:spcPct val="0"/>
        </a:spcBef>
        <a:spcAft>
          <a:spcPct val="0"/>
        </a:spcAft>
        <a:defRPr sz="4000" b="1">
          <a:solidFill>
            <a:schemeClr val="tx1"/>
          </a:solidFill>
          <a:latin typeface="Arial" charset="0"/>
        </a:defRPr>
      </a:lvl9pPr>
    </p:titleStyle>
    <p:bodyStyle>
      <a:lvl1pPr marL="380122" indent="-380122" algn="l" rtl="0" eaLnBrk="1" fontAlgn="base" hangingPunct="1">
        <a:spcBef>
          <a:spcPct val="20000"/>
        </a:spcBef>
        <a:spcAft>
          <a:spcPct val="20000"/>
        </a:spcAft>
        <a:buClr>
          <a:schemeClr val="hlink"/>
        </a:buClr>
        <a:buFont typeface="Wingdings" pitchFamily="-105" charset="2"/>
        <a:buChar char="§"/>
        <a:defRPr sz="2900">
          <a:solidFill>
            <a:schemeClr val="tx1"/>
          </a:solidFill>
          <a:latin typeface="+mn-lt"/>
          <a:ea typeface="ＭＳ Ｐゴシック" pitchFamily="-105" charset="-128"/>
          <a:cs typeface="ＭＳ Ｐゴシック" pitchFamily="-105" charset="-128"/>
        </a:defRPr>
      </a:lvl1pPr>
      <a:lvl2pPr marL="823599" indent="-316768" algn="l" rtl="0" eaLnBrk="1" fontAlgn="base" hangingPunct="1">
        <a:spcBef>
          <a:spcPct val="20000"/>
        </a:spcBef>
        <a:spcAft>
          <a:spcPct val="20000"/>
        </a:spcAft>
        <a:buClr>
          <a:schemeClr val="hlink"/>
        </a:buClr>
        <a:buFont typeface="Wingdings" pitchFamily="-105" charset="2"/>
        <a:buChar char="§"/>
        <a:defRPr sz="2700">
          <a:solidFill>
            <a:schemeClr val="tx1"/>
          </a:solidFill>
          <a:latin typeface="+mn-lt"/>
          <a:ea typeface="ＭＳ Ｐゴシック" pitchFamily="-105" charset="-128"/>
        </a:defRPr>
      </a:lvl2pPr>
      <a:lvl3pPr marL="1267075" indent="-253415"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3pPr>
      <a:lvl4pPr marL="1773906" indent="-253415"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4pPr>
      <a:lvl5pPr marL="2280736" indent="-253415"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5pPr>
      <a:lvl6pPr marL="2787567" indent="-253415"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6pPr>
      <a:lvl7pPr marL="3294396" indent="-253415"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7pPr>
      <a:lvl8pPr marL="3801226" indent="-253415"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8pPr>
      <a:lvl9pPr marL="4308056" indent="-253415"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9pPr>
    </p:bodyStyle>
    <p:otherStyle>
      <a:defPPr>
        <a:defRPr lang="en-US"/>
      </a:defPPr>
      <a:lvl1pPr marL="0" algn="l" defTabSz="1013661" rtl="0" eaLnBrk="1" latinLnBrk="0" hangingPunct="1">
        <a:defRPr sz="2000" kern="1200">
          <a:solidFill>
            <a:schemeClr val="tx1"/>
          </a:solidFill>
          <a:latin typeface="+mn-lt"/>
          <a:ea typeface="+mn-ea"/>
          <a:cs typeface="+mn-cs"/>
        </a:defRPr>
      </a:lvl1pPr>
      <a:lvl2pPr marL="506831" algn="l" defTabSz="1013661" rtl="0" eaLnBrk="1" latinLnBrk="0" hangingPunct="1">
        <a:defRPr sz="2000" kern="1200">
          <a:solidFill>
            <a:schemeClr val="tx1"/>
          </a:solidFill>
          <a:latin typeface="+mn-lt"/>
          <a:ea typeface="+mn-ea"/>
          <a:cs typeface="+mn-cs"/>
        </a:defRPr>
      </a:lvl2pPr>
      <a:lvl3pPr marL="1013661" algn="l" defTabSz="1013661" rtl="0" eaLnBrk="1" latinLnBrk="0" hangingPunct="1">
        <a:defRPr sz="2000" kern="1200">
          <a:solidFill>
            <a:schemeClr val="tx1"/>
          </a:solidFill>
          <a:latin typeface="+mn-lt"/>
          <a:ea typeface="+mn-ea"/>
          <a:cs typeface="+mn-cs"/>
        </a:defRPr>
      </a:lvl3pPr>
      <a:lvl4pPr marL="1520491" algn="l" defTabSz="1013661" rtl="0" eaLnBrk="1" latinLnBrk="0" hangingPunct="1">
        <a:defRPr sz="2000" kern="1200">
          <a:solidFill>
            <a:schemeClr val="tx1"/>
          </a:solidFill>
          <a:latin typeface="+mn-lt"/>
          <a:ea typeface="+mn-ea"/>
          <a:cs typeface="+mn-cs"/>
        </a:defRPr>
      </a:lvl4pPr>
      <a:lvl5pPr marL="2027321" algn="l" defTabSz="1013661" rtl="0" eaLnBrk="1" latinLnBrk="0" hangingPunct="1">
        <a:defRPr sz="2000" kern="1200">
          <a:solidFill>
            <a:schemeClr val="tx1"/>
          </a:solidFill>
          <a:latin typeface="+mn-lt"/>
          <a:ea typeface="+mn-ea"/>
          <a:cs typeface="+mn-cs"/>
        </a:defRPr>
      </a:lvl5pPr>
      <a:lvl6pPr marL="2534152" algn="l" defTabSz="1013661" rtl="0" eaLnBrk="1" latinLnBrk="0" hangingPunct="1">
        <a:defRPr sz="2000" kern="1200">
          <a:solidFill>
            <a:schemeClr val="tx1"/>
          </a:solidFill>
          <a:latin typeface="+mn-lt"/>
          <a:ea typeface="+mn-ea"/>
          <a:cs typeface="+mn-cs"/>
        </a:defRPr>
      </a:lvl6pPr>
      <a:lvl7pPr marL="3040982" algn="l" defTabSz="1013661" rtl="0" eaLnBrk="1" latinLnBrk="0" hangingPunct="1">
        <a:defRPr sz="2000" kern="1200">
          <a:solidFill>
            <a:schemeClr val="tx1"/>
          </a:solidFill>
          <a:latin typeface="+mn-lt"/>
          <a:ea typeface="+mn-ea"/>
          <a:cs typeface="+mn-cs"/>
        </a:defRPr>
      </a:lvl7pPr>
      <a:lvl8pPr marL="3547812" algn="l" defTabSz="1013661" rtl="0" eaLnBrk="1" latinLnBrk="0" hangingPunct="1">
        <a:defRPr sz="2000" kern="1200">
          <a:solidFill>
            <a:schemeClr val="tx1"/>
          </a:solidFill>
          <a:latin typeface="+mn-lt"/>
          <a:ea typeface="+mn-ea"/>
          <a:cs typeface="+mn-cs"/>
        </a:defRPr>
      </a:lvl8pPr>
      <a:lvl9pPr marL="4054641" algn="l" defTabSz="1013661"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rgbClr val="133D8D"/>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865"/>
            <a:ext cx="10150475" cy="1264973"/>
          </a:xfrm>
          <a:prstGeom prst="rect">
            <a:avLst/>
          </a:prstGeom>
          <a:solidFill>
            <a:schemeClr val="tx1"/>
          </a:solidFill>
          <a:ln w="9525">
            <a:solidFill>
              <a:schemeClr val="tx1"/>
            </a:solidFill>
            <a:miter lim="800000"/>
            <a:headEnd/>
            <a:tailEnd/>
          </a:ln>
        </p:spPr>
        <p:txBody>
          <a:bodyPr wrap="none" lIns="101370" tIns="50685" rIns="101370" bIns="50685" anchor="ctr">
            <a:prstTxWarp prst="textNoShape">
              <a:avLst/>
            </a:prstTxWarp>
          </a:bodyPr>
          <a:lstStyle/>
          <a:p>
            <a:pPr>
              <a:defRPr/>
            </a:pPr>
            <a:endParaRPr lang="en-US"/>
          </a:p>
        </p:txBody>
      </p:sp>
      <p:sp>
        <p:nvSpPr>
          <p:cNvPr id="1027" name="Rectangle 3"/>
          <p:cNvSpPr>
            <a:spLocks noGrp="1" noChangeArrowheads="1"/>
          </p:cNvSpPr>
          <p:nvPr>
            <p:ph type="title"/>
          </p:nvPr>
        </p:nvSpPr>
        <p:spPr bwMode="auto">
          <a:xfrm>
            <a:off x="1025622" y="303945"/>
            <a:ext cx="8617330" cy="1264973"/>
          </a:xfrm>
          <a:prstGeom prst="rect">
            <a:avLst/>
          </a:prstGeom>
          <a:noFill/>
          <a:ln w="9525">
            <a:noFill/>
            <a:miter lim="800000"/>
            <a:headEnd/>
            <a:tailEnd/>
          </a:ln>
        </p:spPr>
        <p:txBody>
          <a:bodyPr vert="horz" wrap="square" lIns="101370" tIns="50685" rIns="101370" bIns="50685" numCol="1" anchor="ctr" anchorCtr="0" compatLnSpc="1">
            <a:prstTxWarp prst="textNoShape">
              <a:avLst/>
            </a:prstTxWarp>
          </a:bodyPr>
          <a:lstStyle/>
          <a:p>
            <a:pPr lvl="0"/>
            <a:r>
              <a:rPr lang="en-US" smtClean="0"/>
              <a:t>Click to edit Master title style</a:t>
            </a:r>
            <a:endParaRPr lang="en-US"/>
          </a:p>
        </p:txBody>
      </p:sp>
      <p:sp>
        <p:nvSpPr>
          <p:cNvPr id="1028" name="Rectangle 4"/>
          <p:cNvSpPr>
            <a:spLocks noGrp="1" noChangeArrowheads="1"/>
          </p:cNvSpPr>
          <p:nvPr>
            <p:ph type="body" idx="1"/>
          </p:nvPr>
        </p:nvSpPr>
        <p:spPr bwMode="auto">
          <a:xfrm>
            <a:off x="1025622" y="1770962"/>
            <a:ext cx="8617330" cy="4385240"/>
          </a:xfrm>
          <a:prstGeom prst="rect">
            <a:avLst/>
          </a:prstGeom>
          <a:noFill/>
          <a:ln w="9525">
            <a:noFill/>
            <a:miter lim="800000"/>
            <a:headEnd/>
            <a:tailEnd/>
          </a:ln>
        </p:spPr>
        <p:txBody>
          <a:bodyPr vert="horz" wrap="square" lIns="101370" tIns="50685" rIns="101370" bIns="506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077" name="Rectangle 5"/>
          <p:cNvSpPr>
            <a:spLocks noGrp="1" noChangeArrowheads="1"/>
          </p:cNvSpPr>
          <p:nvPr>
            <p:ph type="sldNum" sz="quarter" idx="4"/>
          </p:nvPr>
        </p:nvSpPr>
        <p:spPr bwMode="auto">
          <a:xfrm>
            <a:off x="253762" y="6778147"/>
            <a:ext cx="1184222" cy="52707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defRPr sz="1100" b="1">
                <a:solidFill>
                  <a:srgbClr val="969696"/>
                </a:solidFill>
              </a:defRPr>
            </a:lvl1pPr>
          </a:lstStyle>
          <a:p>
            <a:fld id="{D940F93B-3499-465A-934B-6F9081A3A67F}" type="slidenum">
              <a:rPr lang="en-US" smtClean="0"/>
              <a:pPr/>
              <a:t>‹#›</a:t>
            </a:fld>
            <a:endParaRPr lang="en-US"/>
          </a:p>
        </p:txBody>
      </p:sp>
      <p:sp>
        <p:nvSpPr>
          <p:cNvPr id="1030" name="Line 6"/>
          <p:cNvSpPr>
            <a:spLocks noChangeShapeType="1"/>
          </p:cNvSpPr>
          <p:nvPr/>
        </p:nvSpPr>
        <p:spPr bwMode="auto">
          <a:xfrm>
            <a:off x="1409788" y="7168180"/>
            <a:ext cx="8402338" cy="0"/>
          </a:xfrm>
          <a:prstGeom prst="line">
            <a:avLst/>
          </a:prstGeom>
          <a:noFill/>
          <a:ln w="9525">
            <a:solidFill>
              <a:schemeClr val="tx1"/>
            </a:solidFill>
            <a:round/>
            <a:headEnd/>
            <a:tailEnd/>
          </a:ln>
        </p:spPr>
        <p:txBody>
          <a:bodyPr lIns="101370" tIns="50685" rIns="101370" bIns="50685">
            <a:prstTxWarp prst="textNoShape">
              <a:avLst/>
            </a:prstTxWarp>
          </a:bodyPr>
          <a:lstStyle/>
          <a:p>
            <a:pPr>
              <a:defRPr/>
            </a:pPr>
            <a:endParaRPr lang="en-US"/>
          </a:p>
        </p:txBody>
      </p:sp>
      <p:sp>
        <p:nvSpPr>
          <p:cNvPr id="3079" name="Rectangle 7"/>
          <p:cNvSpPr>
            <a:spLocks noGrp="1" noChangeArrowheads="1"/>
          </p:cNvSpPr>
          <p:nvPr>
            <p:ph type="ftr" sz="quarter" idx="3"/>
          </p:nvPr>
        </p:nvSpPr>
        <p:spPr bwMode="auto">
          <a:xfrm>
            <a:off x="761286" y="6746523"/>
            <a:ext cx="4652301" cy="52707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defRPr sz="1300" b="1">
                <a:solidFill>
                  <a:srgbClr val="969696"/>
                </a:solidFill>
              </a:defRPr>
            </a:lvl1pPr>
          </a:lstStyle>
          <a:p>
            <a:endParaRPr lang="en-US"/>
          </a:p>
        </p:txBody>
      </p:sp>
      <p:pic>
        <p:nvPicPr>
          <p:cNvPr id="1032" name="Picture 8" descr="Vertical_RGB_600"/>
          <p:cNvPicPr>
            <a:picLocks noChangeAspect="1" noChangeArrowheads="1"/>
          </p:cNvPicPr>
          <p:nvPr/>
        </p:nvPicPr>
        <p:blipFill>
          <a:blip r:embed="rId13"/>
          <a:srcRect/>
          <a:stretch>
            <a:fillRect/>
          </a:stretch>
        </p:blipFill>
        <p:spPr bwMode="auto">
          <a:xfrm>
            <a:off x="7304466" y="6451363"/>
            <a:ext cx="1238851" cy="1011978"/>
          </a:xfrm>
          <a:prstGeom prst="rect">
            <a:avLst/>
          </a:prstGeom>
          <a:noFill/>
          <a:ln w="9525">
            <a:noFill/>
            <a:miter lim="800000"/>
            <a:headEnd/>
            <a:tailEnd/>
          </a:ln>
        </p:spPr>
      </p:pic>
      <p:pic>
        <p:nvPicPr>
          <p:cNvPr id="1033" name="Picture 9" descr="logo_2004"/>
          <p:cNvPicPr>
            <a:picLocks noChangeAspect="1" noChangeArrowheads="1"/>
          </p:cNvPicPr>
          <p:nvPr/>
        </p:nvPicPr>
        <p:blipFill>
          <a:blip r:embed="rId14"/>
          <a:srcRect/>
          <a:stretch>
            <a:fillRect/>
          </a:stretch>
        </p:blipFill>
        <p:spPr bwMode="auto">
          <a:xfrm>
            <a:off x="8825274" y="6451363"/>
            <a:ext cx="1071439" cy="101197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l" rtl="0" eaLnBrk="1" fontAlgn="base" hangingPunct="1">
        <a:spcBef>
          <a:spcPct val="0"/>
        </a:spcBef>
        <a:spcAft>
          <a:spcPct val="0"/>
        </a:spcAft>
        <a:defRPr sz="4000" b="1">
          <a:solidFill>
            <a:schemeClr val="tx1"/>
          </a:solidFill>
          <a:latin typeface="+mj-lt"/>
          <a:ea typeface="ＭＳ Ｐゴシック" pitchFamily="-105" charset="-128"/>
          <a:cs typeface="ＭＳ Ｐゴシック" pitchFamily="-105" charset="-128"/>
        </a:defRPr>
      </a:lvl1pPr>
      <a:lvl2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2pPr>
      <a:lvl3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3pPr>
      <a:lvl4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4pPr>
      <a:lvl5pPr algn="l" rtl="0" eaLnBrk="1" fontAlgn="base" hangingPunct="1">
        <a:spcBef>
          <a:spcPct val="0"/>
        </a:spcBef>
        <a:spcAft>
          <a:spcPct val="0"/>
        </a:spcAft>
        <a:defRPr sz="4000" b="1">
          <a:solidFill>
            <a:schemeClr val="tx1"/>
          </a:solidFill>
          <a:latin typeface="Arial" charset="0"/>
          <a:ea typeface="ＭＳ Ｐゴシック" pitchFamily="-105" charset="-128"/>
          <a:cs typeface="ＭＳ Ｐゴシック" pitchFamily="-105" charset="-128"/>
        </a:defRPr>
      </a:lvl5pPr>
      <a:lvl6pPr marL="506852" algn="l" rtl="0" eaLnBrk="1" fontAlgn="base" hangingPunct="1">
        <a:spcBef>
          <a:spcPct val="0"/>
        </a:spcBef>
        <a:spcAft>
          <a:spcPct val="0"/>
        </a:spcAft>
        <a:defRPr sz="4000" b="1">
          <a:solidFill>
            <a:schemeClr val="tx1"/>
          </a:solidFill>
          <a:latin typeface="Arial" charset="0"/>
        </a:defRPr>
      </a:lvl6pPr>
      <a:lvl7pPr marL="1013704" algn="l" rtl="0" eaLnBrk="1" fontAlgn="base" hangingPunct="1">
        <a:spcBef>
          <a:spcPct val="0"/>
        </a:spcBef>
        <a:spcAft>
          <a:spcPct val="0"/>
        </a:spcAft>
        <a:defRPr sz="4000" b="1">
          <a:solidFill>
            <a:schemeClr val="tx1"/>
          </a:solidFill>
          <a:latin typeface="Arial" charset="0"/>
        </a:defRPr>
      </a:lvl7pPr>
      <a:lvl8pPr marL="1520556" algn="l" rtl="0" eaLnBrk="1" fontAlgn="base" hangingPunct="1">
        <a:spcBef>
          <a:spcPct val="0"/>
        </a:spcBef>
        <a:spcAft>
          <a:spcPct val="0"/>
        </a:spcAft>
        <a:defRPr sz="4000" b="1">
          <a:solidFill>
            <a:schemeClr val="tx1"/>
          </a:solidFill>
          <a:latin typeface="Arial" charset="0"/>
        </a:defRPr>
      </a:lvl8pPr>
      <a:lvl9pPr marL="2027408" algn="l" rtl="0" eaLnBrk="1" fontAlgn="base" hangingPunct="1">
        <a:spcBef>
          <a:spcPct val="0"/>
        </a:spcBef>
        <a:spcAft>
          <a:spcPct val="0"/>
        </a:spcAft>
        <a:defRPr sz="4000" b="1">
          <a:solidFill>
            <a:schemeClr val="tx1"/>
          </a:solidFill>
          <a:latin typeface="Arial" charset="0"/>
        </a:defRPr>
      </a:lvl9pPr>
    </p:titleStyle>
    <p:bodyStyle>
      <a:lvl1pPr marL="380139" indent="-380139" algn="l" rtl="0" eaLnBrk="1" fontAlgn="base" hangingPunct="1">
        <a:spcBef>
          <a:spcPct val="20000"/>
        </a:spcBef>
        <a:spcAft>
          <a:spcPct val="20000"/>
        </a:spcAft>
        <a:buClr>
          <a:schemeClr val="hlink"/>
        </a:buClr>
        <a:buFont typeface="Wingdings" pitchFamily="-105" charset="2"/>
        <a:buChar char="§"/>
        <a:defRPr sz="2900">
          <a:solidFill>
            <a:schemeClr val="tx1"/>
          </a:solidFill>
          <a:latin typeface="+mn-lt"/>
          <a:ea typeface="ＭＳ Ｐゴシック" pitchFamily="-105" charset="-128"/>
          <a:cs typeface="ＭＳ Ｐゴシック" pitchFamily="-105" charset="-128"/>
        </a:defRPr>
      </a:lvl1pPr>
      <a:lvl2pPr marL="823634" indent="-316782" algn="l" rtl="0" eaLnBrk="1" fontAlgn="base" hangingPunct="1">
        <a:spcBef>
          <a:spcPct val="20000"/>
        </a:spcBef>
        <a:spcAft>
          <a:spcPct val="20000"/>
        </a:spcAft>
        <a:buClr>
          <a:schemeClr val="hlink"/>
        </a:buClr>
        <a:buFont typeface="Wingdings" pitchFamily="-105" charset="2"/>
        <a:buChar char="§"/>
        <a:defRPr sz="2700">
          <a:solidFill>
            <a:schemeClr val="tx1"/>
          </a:solidFill>
          <a:latin typeface="+mn-lt"/>
          <a:ea typeface="ＭＳ Ｐゴシック" pitchFamily="-105" charset="-128"/>
        </a:defRPr>
      </a:lvl2pPr>
      <a:lvl3pPr marL="1267130" indent="-253426"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3pPr>
      <a:lvl4pPr marL="1773982" indent="-253426"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4pPr>
      <a:lvl5pPr marL="2280834" indent="-253426" algn="l" rtl="0" eaLnBrk="1" fontAlgn="base" hangingPunct="1">
        <a:spcBef>
          <a:spcPct val="20000"/>
        </a:spcBef>
        <a:spcAft>
          <a:spcPct val="20000"/>
        </a:spcAft>
        <a:buClr>
          <a:schemeClr val="hlink"/>
        </a:buClr>
        <a:buFont typeface="Wingdings" pitchFamily="-105" charset="2"/>
        <a:buChar char="§"/>
        <a:defRPr sz="2400">
          <a:solidFill>
            <a:schemeClr val="tx1"/>
          </a:solidFill>
          <a:latin typeface="+mn-lt"/>
          <a:ea typeface="ＭＳ Ｐゴシック" pitchFamily="-105" charset="-128"/>
        </a:defRPr>
      </a:lvl5pPr>
      <a:lvl6pPr marL="2787686" indent="-253426"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6pPr>
      <a:lvl7pPr marL="3294537" indent="-253426"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7pPr>
      <a:lvl8pPr marL="3801389" indent="-253426"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8pPr>
      <a:lvl9pPr marL="4308241" indent="-253426" algn="l" rtl="0" eaLnBrk="1" fontAlgn="base" hangingPunct="1">
        <a:spcBef>
          <a:spcPct val="20000"/>
        </a:spcBef>
        <a:spcAft>
          <a:spcPct val="20000"/>
        </a:spcAft>
        <a:buClr>
          <a:schemeClr val="hlink"/>
        </a:buClr>
        <a:buFont typeface="Wingdings" pitchFamily="2" charset="2"/>
        <a:buChar char="§"/>
        <a:defRPr sz="2400">
          <a:solidFill>
            <a:schemeClr val="tx1"/>
          </a:solidFill>
          <a:latin typeface="+mn-lt"/>
        </a:defRPr>
      </a:lvl9pPr>
    </p:bodyStyle>
    <p:otherStyle>
      <a:defPPr>
        <a:defRPr lang="en-US"/>
      </a:defPPr>
      <a:lvl1pPr marL="0" algn="l" defTabSz="1013704" rtl="0" eaLnBrk="1" latinLnBrk="0" hangingPunct="1">
        <a:defRPr sz="2000" kern="1200">
          <a:solidFill>
            <a:schemeClr val="tx1"/>
          </a:solidFill>
          <a:latin typeface="+mn-lt"/>
          <a:ea typeface="+mn-ea"/>
          <a:cs typeface="+mn-cs"/>
        </a:defRPr>
      </a:lvl1pPr>
      <a:lvl2pPr marL="506852" algn="l" defTabSz="1013704" rtl="0" eaLnBrk="1" latinLnBrk="0" hangingPunct="1">
        <a:defRPr sz="2000" kern="1200">
          <a:solidFill>
            <a:schemeClr val="tx1"/>
          </a:solidFill>
          <a:latin typeface="+mn-lt"/>
          <a:ea typeface="+mn-ea"/>
          <a:cs typeface="+mn-cs"/>
        </a:defRPr>
      </a:lvl2pPr>
      <a:lvl3pPr marL="1013704" algn="l" defTabSz="1013704" rtl="0" eaLnBrk="1" latinLnBrk="0" hangingPunct="1">
        <a:defRPr sz="2000" kern="1200">
          <a:solidFill>
            <a:schemeClr val="tx1"/>
          </a:solidFill>
          <a:latin typeface="+mn-lt"/>
          <a:ea typeface="+mn-ea"/>
          <a:cs typeface="+mn-cs"/>
        </a:defRPr>
      </a:lvl3pPr>
      <a:lvl4pPr marL="1520556" algn="l" defTabSz="1013704" rtl="0" eaLnBrk="1" latinLnBrk="0" hangingPunct="1">
        <a:defRPr sz="2000" kern="1200">
          <a:solidFill>
            <a:schemeClr val="tx1"/>
          </a:solidFill>
          <a:latin typeface="+mn-lt"/>
          <a:ea typeface="+mn-ea"/>
          <a:cs typeface="+mn-cs"/>
        </a:defRPr>
      </a:lvl4pPr>
      <a:lvl5pPr marL="2027408" algn="l" defTabSz="1013704" rtl="0" eaLnBrk="1" latinLnBrk="0" hangingPunct="1">
        <a:defRPr sz="2000" kern="1200">
          <a:solidFill>
            <a:schemeClr val="tx1"/>
          </a:solidFill>
          <a:latin typeface="+mn-lt"/>
          <a:ea typeface="+mn-ea"/>
          <a:cs typeface="+mn-cs"/>
        </a:defRPr>
      </a:lvl5pPr>
      <a:lvl6pPr marL="2534260" algn="l" defTabSz="1013704" rtl="0" eaLnBrk="1" latinLnBrk="0" hangingPunct="1">
        <a:defRPr sz="2000" kern="1200">
          <a:solidFill>
            <a:schemeClr val="tx1"/>
          </a:solidFill>
          <a:latin typeface="+mn-lt"/>
          <a:ea typeface="+mn-ea"/>
          <a:cs typeface="+mn-cs"/>
        </a:defRPr>
      </a:lvl6pPr>
      <a:lvl7pPr marL="3041112" algn="l" defTabSz="1013704" rtl="0" eaLnBrk="1" latinLnBrk="0" hangingPunct="1">
        <a:defRPr sz="2000" kern="1200">
          <a:solidFill>
            <a:schemeClr val="tx1"/>
          </a:solidFill>
          <a:latin typeface="+mn-lt"/>
          <a:ea typeface="+mn-ea"/>
          <a:cs typeface="+mn-cs"/>
        </a:defRPr>
      </a:lvl7pPr>
      <a:lvl8pPr marL="3547963" algn="l" defTabSz="1013704" rtl="0" eaLnBrk="1" latinLnBrk="0" hangingPunct="1">
        <a:defRPr sz="2000" kern="1200">
          <a:solidFill>
            <a:schemeClr val="tx1"/>
          </a:solidFill>
          <a:latin typeface="+mn-lt"/>
          <a:ea typeface="+mn-ea"/>
          <a:cs typeface="+mn-cs"/>
        </a:defRPr>
      </a:lvl8pPr>
      <a:lvl9pPr marL="4054815" algn="l" defTabSz="101370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3" Type="http://schemas.openxmlformats.org/officeDocument/2006/relationships/image" Target="../media/image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3" Type="http://schemas.openxmlformats.org/officeDocument/2006/relationships/chart" Target="../charts/chart1.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3" Type="http://schemas.openxmlformats.org/officeDocument/2006/relationships/chart" Target="../charts/chart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3" Type="http://schemas.openxmlformats.org/officeDocument/2006/relationships/chart" Target="../charts/chart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image" Target="../media/image6.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3" Type="http://schemas.openxmlformats.org/officeDocument/2006/relationships/chart" Target="../charts/chart4.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3" Type="http://schemas.openxmlformats.org/officeDocument/2006/relationships/chart" Target="../charts/chart5.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3" Type="http://schemas.openxmlformats.org/officeDocument/2006/relationships/image" Target="../media/image8.png"/><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ctrTitle" sz="quarter"/>
          </p:nvPr>
        </p:nvSpPr>
        <p:spPr/>
        <p:txBody>
          <a:bodyPr/>
          <a:lstStyle/>
          <a:p>
            <a:r>
              <a:rPr lang="en-US" dirty="0"/>
              <a:t>Monitoring and Evaluation of  HIV/AIDS Programs</a:t>
            </a:r>
          </a:p>
        </p:txBody>
      </p:sp>
      <p:sp>
        <p:nvSpPr>
          <p:cNvPr id="38915" name="Rectangle 3"/>
          <p:cNvSpPr>
            <a:spLocks noGrp="1" noChangeArrowheads="1"/>
          </p:cNvSpPr>
          <p:nvPr>
            <p:ph type="subTitle" sz="quarter" idx="1"/>
          </p:nvPr>
        </p:nvSpPr>
        <p:spPr/>
        <p:txBody>
          <a:bodyPr/>
          <a:lstStyle/>
          <a:p>
            <a:r>
              <a:rPr lang="en-US"/>
              <a:t>MEASURE Evaluation</a:t>
            </a:r>
          </a:p>
          <a:p>
            <a:r>
              <a:rPr lang="en-US"/>
              <a:t>PHN Course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213520"/>
            <a:ext cx="8987315" cy="762000"/>
          </a:xfrm>
        </p:spPr>
        <p:txBody>
          <a:bodyPr/>
          <a:lstStyle/>
          <a:p>
            <a:r>
              <a:rPr lang="en-US" sz="3500" dirty="0" smtClean="0"/>
              <a:t>Key Interventions in Prevention</a:t>
            </a:r>
            <a:endParaRPr lang="en-US" sz="3500" dirty="0"/>
          </a:p>
        </p:txBody>
      </p:sp>
      <p:sp>
        <p:nvSpPr>
          <p:cNvPr id="3" name="Content Placeholder 2"/>
          <p:cNvSpPr>
            <a:spLocks noGrp="1"/>
          </p:cNvSpPr>
          <p:nvPr>
            <p:ph idx="1"/>
          </p:nvPr>
        </p:nvSpPr>
        <p:spPr>
          <a:xfrm>
            <a:off x="579436" y="1127919"/>
            <a:ext cx="8534400" cy="4876800"/>
          </a:xfrm>
        </p:spPr>
        <p:txBody>
          <a:bodyPr/>
          <a:lstStyle/>
          <a:p>
            <a:pPr>
              <a:buFont typeface="Arial" pitchFamily="34" charset="0"/>
              <a:buChar char="•"/>
            </a:pPr>
            <a:r>
              <a:rPr lang="en-US" sz="2000" b="1" dirty="0" smtClean="0"/>
              <a:t>Behavioral interventions</a:t>
            </a:r>
          </a:p>
          <a:p>
            <a:pPr lvl="1">
              <a:buFont typeface="Arial" pitchFamily="34" charset="0"/>
              <a:buChar char="•"/>
            </a:pPr>
            <a:r>
              <a:rPr lang="en-US" sz="1800" dirty="0" smtClean="0"/>
              <a:t>Behavior change and communication and mass media</a:t>
            </a:r>
          </a:p>
          <a:p>
            <a:pPr lvl="1">
              <a:buFont typeface="Arial" pitchFamily="34" charset="0"/>
              <a:buChar char="•"/>
            </a:pPr>
            <a:r>
              <a:rPr lang="en-US" sz="1800" dirty="0" smtClean="0"/>
              <a:t>Condom use promotion/social marketing</a:t>
            </a:r>
          </a:p>
          <a:p>
            <a:pPr lvl="1">
              <a:buFont typeface="Arial" pitchFamily="34" charset="0"/>
              <a:buChar char="•"/>
            </a:pPr>
            <a:r>
              <a:rPr lang="en-US" sz="1800" dirty="0" smtClean="0"/>
              <a:t>Promoting safer sexual behavior</a:t>
            </a:r>
          </a:p>
          <a:p>
            <a:pPr lvl="1">
              <a:buFont typeface="Arial" pitchFamily="34" charset="0"/>
              <a:buChar char="•"/>
            </a:pPr>
            <a:r>
              <a:rPr lang="en-US" sz="1800" dirty="0" smtClean="0"/>
              <a:t>Risk reduction with most-at-risk populations (CSW, MSW, IDU, etc.)</a:t>
            </a:r>
            <a:endParaRPr lang="en-US" sz="1800" dirty="0"/>
          </a:p>
          <a:p>
            <a:pPr>
              <a:buFont typeface="Arial" pitchFamily="34" charset="0"/>
              <a:buChar char="•"/>
            </a:pPr>
            <a:r>
              <a:rPr lang="en-US" sz="2000" b="1" dirty="0" smtClean="0"/>
              <a:t>Biomedical interventions</a:t>
            </a:r>
          </a:p>
          <a:p>
            <a:pPr lvl="1">
              <a:buFont typeface="Arial" pitchFamily="34" charset="0"/>
              <a:buChar char="•"/>
            </a:pPr>
            <a:r>
              <a:rPr lang="en-US" sz="1800" dirty="0" smtClean="0"/>
              <a:t>HIV testing and counseling (HTC)</a:t>
            </a:r>
          </a:p>
          <a:p>
            <a:pPr lvl="1">
              <a:buFont typeface="Arial" pitchFamily="34" charset="0"/>
              <a:buChar char="•"/>
            </a:pPr>
            <a:r>
              <a:rPr lang="en-US" sz="1800" dirty="0" smtClean="0"/>
              <a:t>PMTCT</a:t>
            </a:r>
          </a:p>
          <a:p>
            <a:pPr lvl="1">
              <a:buFont typeface="Arial" pitchFamily="34" charset="0"/>
              <a:buChar char="•"/>
            </a:pPr>
            <a:r>
              <a:rPr lang="en-US" sz="1800" dirty="0" smtClean="0"/>
              <a:t>Condom distribution</a:t>
            </a:r>
          </a:p>
          <a:p>
            <a:pPr lvl="1">
              <a:buFont typeface="Arial" pitchFamily="34" charset="0"/>
              <a:buChar char="•"/>
            </a:pPr>
            <a:r>
              <a:rPr lang="en-US" sz="1800" dirty="0" err="1" smtClean="0"/>
              <a:t>Tenofovir</a:t>
            </a:r>
            <a:r>
              <a:rPr lang="en-US" sz="1800" dirty="0" smtClean="0"/>
              <a:t> gel/</a:t>
            </a:r>
            <a:r>
              <a:rPr lang="en-US" sz="1800" dirty="0" err="1" smtClean="0"/>
              <a:t>PReP</a:t>
            </a:r>
            <a:r>
              <a:rPr lang="en-US" sz="1800" dirty="0" smtClean="0"/>
              <a:t>/Treatment as prevention</a:t>
            </a:r>
          </a:p>
          <a:p>
            <a:pPr lvl="1">
              <a:buFont typeface="Arial" pitchFamily="34" charset="0"/>
              <a:buChar char="•"/>
            </a:pPr>
            <a:r>
              <a:rPr lang="en-US" sz="1800" dirty="0" smtClean="0"/>
              <a:t>Male circumcision</a:t>
            </a:r>
          </a:p>
          <a:p>
            <a:pPr lvl="1">
              <a:buFont typeface="Arial" pitchFamily="34" charset="0"/>
              <a:buChar char="•"/>
            </a:pPr>
            <a:r>
              <a:rPr lang="en-US" sz="1800" dirty="0" smtClean="0"/>
              <a:t>Universal precautions and blood safety</a:t>
            </a:r>
          </a:p>
          <a:p>
            <a:pPr lvl="1">
              <a:buFont typeface="Arial" pitchFamily="34" charset="0"/>
              <a:buChar char="•"/>
            </a:pPr>
            <a:r>
              <a:rPr lang="en-US" sz="1800" dirty="0" smtClean="0"/>
              <a:t>STI treatment</a:t>
            </a:r>
          </a:p>
          <a:p>
            <a:pPr marL="506392" lvl="1" indent="0">
              <a:buNone/>
            </a:pPr>
            <a:endParaRPr lang="en-US" dirty="0" smtClean="0"/>
          </a:p>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45567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7038" y="303946"/>
            <a:ext cx="9215915" cy="823974"/>
          </a:xfrm>
        </p:spPr>
        <p:txBody>
          <a:bodyPr/>
          <a:lstStyle/>
          <a:p>
            <a:r>
              <a:rPr lang="en-US" sz="3500" dirty="0" smtClean="0"/>
              <a:t>Key Interventions in Care and Treatment</a:t>
            </a:r>
            <a:endParaRPr lang="en-US" sz="3500" dirty="0"/>
          </a:p>
        </p:txBody>
      </p:sp>
      <p:sp>
        <p:nvSpPr>
          <p:cNvPr id="3" name="Content Placeholder 2"/>
          <p:cNvSpPr>
            <a:spLocks noGrp="1"/>
          </p:cNvSpPr>
          <p:nvPr>
            <p:ph idx="1"/>
          </p:nvPr>
        </p:nvSpPr>
        <p:spPr>
          <a:xfrm>
            <a:off x="427038" y="1432718"/>
            <a:ext cx="9139715" cy="4385240"/>
          </a:xfrm>
        </p:spPr>
        <p:txBody>
          <a:bodyPr/>
          <a:lstStyle/>
          <a:p>
            <a:r>
              <a:rPr lang="en-US" sz="2400" dirty="0" smtClean="0"/>
              <a:t>Care and support to PLWH and their families</a:t>
            </a:r>
          </a:p>
          <a:p>
            <a:r>
              <a:rPr lang="en-US" sz="2400" dirty="0" smtClean="0"/>
              <a:t>Antiretroviral treatment when eligible</a:t>
            </a:r>
          </a:p>
          <a:p>
            <a:r>
              <a:rPr lang="en-US" sz="2400" dirty="0" smtClean="0"/>
              <a:t>Treatment of co-infections including TB</a:t>
            </a:r>
          </a:p>
          <a:p>
            <a:r>
              <a:rPr lang="en-US" sz="2400" dirty="0" smtClean="0"/>
              <a:t>Nutritional support when needed</a:t>
            </a:r>
          </a:p>
          <a:p>
            <a:r>
              <a:rPr lang="en-US" sz="2400" dirty="0" smtClean="0"/>
              <a:t>Care and treatment available in convenient and accessible locations and formats (support groups, home based care, facility based care, etc.)</a:t>
            </a:r>
          </a:p>
          <a:p>
            <a:pPr marL="0" indent="0">
              <a:buNone/>
            </a:pP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4683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303945"/>
            <a:ext cx="9139715" cy="1264973"/>
          </a:xfrm>
        </p:spPr>
        <p:txBody>
          <a:bodyPr/>
          <a:lstStyle/>
          <a:p>
            <a:r>
              <a:rPr lang="en-US" sz="3500" dirty="0" smtClean="0"/>
              <a:t>Key Interventions in Impact Mitigation	</a:t>
            </a:r>
            <a:endParaRPr lang="en-US" sz="3500" dirty="0"/>
          </a:p>
        </p:txBody>
      </p:sp>
      <p:sp>
        <p:nvSpPr>
          <p:cNvPr id="3" name="Content Placeholder 2"/>
          <p:cNvSpPr>
            <a:spLocks noGrp="1"/>
          </p:cNvSpPr>
          <p:nvPr>
            <p:ph idx="1"/>
          </p:nvPr>
        </p:nvSpPr>
        <p:spPr>
          <a:xfrm>
            <a:off x="583722" y="1280319"/>
            <a:ext cx="9063515" cy="3810000"/>
          </a:xfrm>
        </p:spPr>
        <p:txBody>
          <a:bodyPr/>
          <a:lstStyle/>
          <a:p>
            <a:r>
              <a:rPr lang="en-US" sz="2400" dirty="0" smtClean="0"/>
              <a:t>Support to orphans and vulnerable children (OVC)</a:t>
            </a:r>
          </a:p>
          <a:p>
            <a:r>
              <a:rPr lang="en-US" sz="2400" dirty="0" smtClean="0"/>
              <a:t>Reduction of stigma and discrimination</a:t>
            </a:r>
          </a:p>
          <a:p>
            <a:r>
              <a:rPr lang="en-US" sz="2400" dirty="0" smtClean="0"/>
              <a:t>Addressing gender disparities</a:t>
            </a:r>
          </a:p>
          <a:p>
            <a:r>
              <a:rPr lang="en-US" sz="2400" dirty="0" smtClean="0"/>
              <a:t>Structural interventions (e.g., land rights, educational opportunities, etc.)</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8205222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98438" y="303946"/>
            <a:ext cx="9753600" cy="823974"/>
          </a:xfrm>
        </p:spPr>
        <p:txBody>
          <a:bodyPr/>
          <a:lstStyle/>
          <a:p>
            <a:pPr algn="ctr"/>
            <a:r>
              <a:rPr lang="en-US" sz="3500" dirty="0" smtClean="0"/>
              <a:t>Common Characteristics of HIV Programs</a:t>
            </a:r>
            <a:endParaRPr lang="en-US" sz="3500" dirty="0"/>
          </a:p>
        </p:txBody>
      </p:sp>
      <p:sp>
        <p:nvSpPr>
          <p:cNvPr id="3" name="Content Placeholder 2"/>
          <p:cNvSpPr>
            <a:spLocks noGrp="1"/>
          </p:cNvSpPr>
          <p:nvPr>
            <p:ph idx="1"/>
          </p:nvPr>
        </p:nvSpPr>
        <p:spPr>
          <a:xfrm>
            <a:off x="503238" y="1204119"/>
            <a:ext cx="9139715" cy="4690040"/>
          </a:xfrm>
        </p:spPr>
        <p:txBody>
          <a:bodyPr/>
          <a:lstStyle/>
          <a:p>
            <a:r>
              <a:rPr lang="en-US" sz="2400" dirty="0" smtClean="0"/>
              <a:t>Complex action plans involving multi-</a:t>
            </a:r>
            <a:r>
              <a:rPr lang="en-US" sz="2400" dirty="0" err="1" smtClean="0"/>
              <a:t>sectoral</a:t>
            </a:r>
            <a:r>
              <a:rPr lang="en-US" sz="2400" dirty="0" smtClean="0"/>
              <a:t> intervention across multiple levels of the health and government system</a:t>
            </a:r>
          </a:p>
          <a:p>
            <a:r>
              <a:rPr lang="en-US" sz="2400" dirty="0" smtClean="0"/>
              <a:t>Wide range of information needs</a:t>
            </a:r>
          </a:p>
          <a:p>
            <a:r>
              <a:rPr lang="en-US" sz="2400" dirty="0" smtClean="0"/>
              <a:t>HIV programming is context specific</a:t>
            </a:r>
          </a:p>
          <a:p>
            <a:pPr lvl="1"/>
            <a:r>
              <a:rPr lang="en-US" sz="2400" dirty="0" smtClean="0"/>
              <a:t>Programming can differ by type of epidemic (concentrated vs. generalized), the identified drivers of new infections (context specific epidemiology), budget, and capacity</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05252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2066" name="Rectangle 2"/>
          <p:cNvSpPr>
            <a:spLocks noGrp="1" noChangeArrowheads="1"/>
          </p:cNvSpPr>
          <p:nvPr>
            <p:ph type="ctrTitle" sz="quarter"/>
          </p:nvPr>
        </p:nvSpPr>
        <p:spPr/>
        <p:txBody>
          <a:bodyPr/>
          <a:lstStyle/>
          <a:p>
            <a:r>
              <a:rPr lang="en-US" dirty="0"/>
              <a:t>M&amp;E </a:t>
            </a:r>
            <a:r>
              <a:rPr lang="en-US" dirty="0" smtClean="0"/>
              <a:t>for HIV</a:t>
            </a:r>
            <a:r>
              <a:rPr lang="en-US" dirty="0" smtClean="0"/>
              <a:t> Programs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a:xfrm>
            <a:off x="381001" y="152401"/>
            <a:ext cx="9723437" cy="936625"/>
          </a:xfrm>
        </p:spPr>
        <p:txBody>
          <a:bodyPr/>
          <a:lstStyle/>
          <a:p>
            <a:r>
              <a:rPr lang="en-US" sz="3500" dirty="0"/>
              <a:t>M&amp;E </a:t>
            </a:r>
            <a:r>
              <a:rPr lang="en-US" sz="3500" dirty="0" smtClean="0"/>
              <a:t>Considerations in an HIV Context</a:t>
            </a:r>
            <a:endParaRPr lang="en-US" sz="3500" dirty="0"/>
          </a:p>
        </p:txBody>
      </p:sp>
      <p:sp>
        <p:nvSpPr>
          <p:cNvPr id="473091" name="Rectangle 3"/>
          <p:cNvSpPr>
            <a:spLocks noGrp="1" noChangeArrowheads="1"/>
          </p:cNvSpPr>
          <p:nvPr>
            <p:ph idx="1"/>
          </p:nvPr>
        </p:nvSpPr>
        <p:spPr>
          <a:xfrm>
            <a:off x="427038" y="1204121"/>
            <a:ext cx="9521826" cy="4953000"/>
          </a:xfrm>
        </p:spPr>
        <p:txBody>
          <a:bodyPr/>
          <a:lstStyle/>
          <a:p>
            <a:r>
              <a:rPr lang="en-US" sz="2400" dirty="0"/>
              <a:t>High emphasis on accountability</a:t>
            </a:r>
          </a:p>
          <a:p>
            <a:pPr lvl="1"/>
            <a:r>
              <a:rPr lang="en-US" sz="2400" dirty="0" smtClean="0"/>
              <a:t>Mandatory </a:t>
            </a:r>
            <a:r>
              <a:rPr lang="en-US" sz="2400" dirty="0"/>
              <a:t>reporting on international indicators (MDG </a:t>
            </a:r>
            <a:r>
              <a:rPr lang="en-US" sz="2400" dirty="0" smtClean="0"/>
              <a:t>and, until recently, UNGASS</a:t>
            </a:r>
            <a:r>
              <a:rPr lang="en-US" sz="2400" dirty="0"/>
              <a:t>)</a:t>
            </a:r>
          </a:p>
          <a:p>
            <a:pPr lvl="1"/>
            <a:r>
              <a:rPr lang="en-US" sz="2400" dirty="0" smtClean="0"/>
              <a:t>Donor and partners </a:t>
            </a:r>
            <a:r>
              <a:rPr lang="en-US" sz="2400" dirty="0"/>
              <a:t>reporting requirements linked to large influx of money</a:t>
            </a:r>
          </a:p>
          <a:p>
            <a:r>
              <a:rPr lang="en-US" sz="2400" dirty="0"/>
              <a:t>Drive toward </a:t>
            </a:r>
            <a:r>
              <a:rPr lang="en-US" sz="2400" dirty="0" smtClean="0"/>
              <a:t>standardization of indicators and reporting requirements</a:t>
            </a:r>
          </a:p>
          <a:p>
            <a:r>
              <a:rPr lang="en-US" sz="2400" dirty="0" smtClean="0"/>
              <a:t>Increasing focus on evaluation</a:t>
            </a:r>
          </a:p>
          <a:p>
            <a:pPr lvl="1"/>
            <a:r>
              <a:rPr lang="en-US" sz="2400" dirty="0" smtClean="0"/>
              <a:t>PEPFAR and Implementation Science </a:t>
            </a:r>
          </a:p>
          <a:p>
            <a:pPr lvl="1"/>
            <a:r>
              <a:rPr lang="en-US" sz="2400" dirty="0" smtClean="0"/>
              <a:t>UNAIDS HIV Prevention Evaluation Guidelines</a:t>
            </a:r>
            <a:endParaRPr lang="en-US" sz="2400" dirty="0"/>
          </a:p>
          <a:p>
            <a:pPr>
              <a:buFontTx/>
              <a:buNone/>
            </a:pP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5746" name="Rectangle 2"/>
          <p:cNvSpPr>
            <a:spLocks noGrp="1" noChangeArrowheads="1"/>
          </p:cNvSpPr>
          <p:nvPr>
            <p:ph type="title"/>
          </p:nvPr>
        </p:nvSpPr>
        <p:spPr>
          <a:xfrm>
            <a:off x="228602" y="419894"/>
            <a:ext cx="9723437" cy="936625"/>
          </a:xfrm>
        </p:spPr>
        <p:txBody>
          <a:bodyPr/>
          <a:lstStyle/>
          <a:p>
            <a:r>
              <a:rPr lang="en-US" sz="3500" dirty="0"/>
              <a:t>The Three Ones: Principles for the</a:t>
            </a:r>
            <a:r>
              <a:rPr lang="en-US" sz="3500" dirty="0" smtClean="0"/>
              <a:t> Coordination </a:t>
            </a:r>
            <a:r>
              <a:rPr lang="en-US" sz="3500" dirty="0"/>
              <a:t>of</a:t>
            </a:r>
            <a:r>
              <a:rPr lang="en-US" sz="3500" dirty="0" smtClean="0"/>
              <a:t> National </a:t>
            </a:r>
            <a:r>
              <a:rPr lang="en-US" sz="3500" dirty="0"/>
              <a:t>AIDS</a:t>
            </a:r>
            <a:r>
              <a:rPr lang="en-US" sz="3500" dirty="0" smtClean="0"/>
              <a:t> Responses</a:t>
            </a:r>
            <a:endParaRPr lang="en-US" sz="3500" dirty="0"/>
          </a:p>
        </p:txBody>
      </p:sp>
      <p:sp>
        <p:nvSpPr>
          <p:cNvPr id="415747" name="Rectangle 3"/>
          <p:cNvSpPr>
            <a:spLocks noGrp="1" noChangeArrowheads="1"/>
          </p:cNvSpPr>
          <p:nvPr>
            <p:ph idx="1"/>
          </p:nvPr>
        </p:nvSpPr>
        <p:spPr>
          <a:xfrm>
            <a:off x="196851" y="1828800"/>
            <a:ext cx="9752013" cy="4876800"/>
          </a:xfrm>
        </p:spPr>
        <p:txBody>
          <a:bodyPr/>
          <a:lstStyle/>
          <a:p>
            <a:pPr>
              <a:spcBef>
                <a:spcPts val="500"/>
              </a:spcBef>
              <a:spcAft>
                <a:spcPts val="500"/>
              </a:spcAft>
            </a:pPr>
            <a:r>
              <a:rPr lang="en-US" sz="2400" b="1" dirty="0"/>
              <a:t>One</a:t>
            </a:r>
            <a:r>
              <a:rPr lang="en-US" sz="2400" dirty="0"/>
              <a:t> agreed HIV/AIDS Action Framework that provides the basis for coordinating the work of all partners. </a:t>
            </a:r>
          </a:p>
          <a:p>
            <a:pPr>
              <a:spcBef>
                <a:spcPts val="500"/>
              </a:spcBef>
              <a:spcAft>
                <a:spcPts val="500"/>
              </a:spcAft>
            </a:pPr>
            <a:r>
              <a:rPr lang="en-US" sz="2400" b="1" dirty="0"/>
              <a:t>One</a:t>
            </a:r>
            <a:r>
              <a:rPr lang="en-US" sz="2400" dirty="0"/>
              <a:t> national AIDS authority, with a broad-based </a:t>
            </a:r>
            <a:r>
              <a:rPr lang="en-US" sz="2400" dirty="0" err="1"/>
              <a:t>multisectoral</a:t>
            </a:r>
            <a:r>
              <a:rPr lang="en-US" sz="2400" dirty="0"/>
              <a:t> mandate. </a:t>
            </a:r>
          </a:p>
          <a:p>
            <a:pPr>
              <a:spcBef>
                <a:spcPts val="500"/>
              </a:spcBef>
              <a:spcAft>
                <a:spcPts val="500"/>
              </a:spcAft>
            </a:pPr>
            <a:r>
              <a:rPr lang="en-US" sz="2400" b="1" dirty="0">
                <a:solidFill>
                  <a:srgbClr val="FFFFFF"/>
                </a:solidFill>
              </a:rPr>
              <a:t>One</a:t>
            </a:r>
            <a:r>
              <a:rPr lang="en-US" sz="2400" dirty="0">
                <a:solidFill>
                  <a:srgbClr val="FFFFFF"/>
                </a:solidFill>
              </a:rPr>
              <a:t> agreed country-level monitoring and evaluation system</a:t>
            </a:r>
          </a:p>
        </p:txBody>
      </p:sp>
      <p:sp>
        <p:nvSpPr>
          <p:cNvPr id="415748" name="Text Box 4"/>
          <p:cNvSpPr txBox="1">
            <a:spLocks noChangeArrowheads="1"/>
          </p:cNvSpPr>
          <p:nvPr/>
        </p:nvSpPr>
        <p:spPr bwMode="auto">
          <a:xfrm>
            <a:off x="427038" y="6690519"/>
            <a:ext cx="6477000" cy="53324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lvl1pPr algn="l" defTabSz="1014413">
              <a:defRPr sz="2400">
                <a:solidFill>
                  <a:schemeClr val="tx1"/>
                </a:solidFill>
                <a:latin typeface="Arial" pitchFamily="34" charset="0"/>
              </a:defRPr>
            </a:lvl1pPr>
            <a:lvl2pPr marL="506413" algn="l" defTabSz="1014413">
              <a:defRPr sz="2400">
                <a:solidFill>
                  <a:schemeClr val="tx1"/>
                </a:solidFill>
                <a:latin typeface="Arial" pitchFamily="34" charset="0"/>
              </a:defRPr>
            </a:lvl2pPr>
            <a:lvl3pPr marL="1014413" algn="l" defTabSz="1014413">
              <a:defRPr sz="2400">
                <a:solidFill>
                  <a:schemeClr val="tx1"/>
                </a:solidFill>
                <a:latin typeface="Arial" pitchFamily="34" charset="0"/>
              </a:defRPr>
            </a:lvl3pPr>
            <a:lvl4pPr marL="1520825" algn="l" defTabSz="1014413">
              <a:defRPr sz="2400">
                <a:solidFill>
                  <a:schemeClr val="tx1"/>
                </a:solidFill>
                <a:latin typeface="Arial" pitchFamily="34" charset="0"/>
              </a:defRPr>
            </a:lvl4pPr>
            <a:lvl5pPr marL="2027238" algn="l" defTabSz="1014413">
              <a:defRPr sz="2400">
                <a:solidFill>
                  <a:schemeClr val="tx1"/>
                </a:solidFill>
                <a:latin typeface="Arial" pitchFamily="34" charset="0"/>
              </a:defRPr>
            </a:lvl5pPr>
            <a:lvl6pPr marL="2484438" defTabSz="1014413" eaLnBrk="0" fontAlgn="base" hangingPunct="0">
              <a:spcBef>
                <a:spcPct val="0"/>
              </a:spcBef>
              <a:spcAft>
                <a:spcPct val="0"/>
              </a:spcAft>
              <a:defRPr sz="2400">
                <a:solidFill>
                  <a:schemeClr val="tx1"/>
                </a:solidFill>
                <a:latin typeface="Arial" pitchFamily="34" charset="0"/>
              </a:defRPr>
            </a:lvl6pPr>
            <a:lvl7pPr marL="2941638" defTabSz="1014413" eaLnBrk="0" fontAlgn="base" hangingPunct="0">
              <a:spcBef>
                <a:spcPct val="0"/>
              </a:spcBef>
              <a:spcAft>
                <a:spcPct val="0"/>
              </a:spcAft>
              <a:defRPr sz="2400">
                <a:solidFill>
                  <a:schemeClr val="tx1"/>
                </a:solidFill>
                <a:latin typeface="Arial" pitchFamily="34" charset="0"/>
              </a:defRPr>
            </a:lvl7pPr>
            <a:lvl8pPr marL="3398838" defTabSz="1014413" eaLnBrk="0" fontAlgn="base" hangingPunct="0">
              <a:spcBef>
                <a:spcPct val="0"/>
              </a:spcBef>
              <a:spcAft>
                <a:spcPct val="0"/>
              </a:spcAft>
              <a:defRPr sz="2400">
                <a:solidFill>
                  <a:schemeClr val="tx1"/>
                </a:solidFill>
                <a:latin typeface="Arial" pitchFamily="34" charset="0"/>
              </a:defRPr>
            </a:lvl8pPr>
            <a:lvl9pPr marL="3856038" defTabSz="1014413" eaLnBrk="0" fontAlgn="base" hangingPunct="0">
              <a:spcBef>
                <a:spcPct val="0"/>
              </a:spcBef>
              <a:spcAft>
                <a:spcPct val="0"/>
              </a:spcAft>
              <a:defRPr sz="2400">
                <a:solidFill>
                  <a:schemeClr val="tx1"/>
                </a:solidFill>
                <a:latin typeface="Arial" pitchFamily="34" charset="0"/>
              </a:defRPr>
            </a:lvl9pPr>
          </a:lstStyle>
          <a:p>
            <a:pPr eaLnBrk="1" hangingPunct="1">
              <a:spcBef>
                <a:spcPct val="50000"/>
              </a:spcBef>
            </a:pPr>
            <a:r>
              <a:rPr lang="en-US" sz="1400" b="0" dirty="0">
                <a:solidFill>
                  <a:schemeClr val="bg2"/>
                </a:solidFill>
              </a:rPr>
              <a:t>Source:  UNAIDS.  2004. Commitment to principles for concerted AIDS action at country level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25986" name="Rectangle 2"/>
          <p:cNvSpPr>
            <a:spLocks noGrp="1" noChangeArrowheads="1"/>
          </p:cNvSpPr>
          <p:nvPr>
            <p:ph type="title"/>
          </p:nvPr>
        </p:nvSpPr>
        <p:spPr>
          <a:xfrm>
            <a:off x="503237" y="381000"/>
            <a:ext cx="9067801" cy="1280319"/>
          </a:xfrm>
        </p:spPr>
        <p:txBody>
          <a:bodyPr/>
          <a:lstStyle/>
          <a:p>
            <a:r>
              <a:rPr lang="en-US" sz="3500" dirty="0" smtClean="0"/>
              <a:t>Challenges for M&amp;E of All Types of HIV Programs</a:t>
            </a:r>
            <a:endParaRPr lang="en-US" sz="3500" dirty="0"/>
          </a:p>
        </p:txBody>
      </p:sp>
      <p:sp>
        <p:nvSpPr>
          <p:cNvPr id="425987" name="Rectangle 3"/>
          <p:cNvSpPr>
            <a:spLocks noGrp="1" noChangeArrowheads="1"/>
          </p:cNvSpPr>
          <p:nvPr>
            <p:ph idx="1"/>
          </p:nvPr>
        </p:nvSpPr>
        <p:spPr>
          <a:xfrm>
            <a:off x="198439" y="1508919"/>
            <a:ext cx="9753600" cy="4953794"/>
          </a:xfrm>
        </p:spPr>
        <p:txBody>
          <a:bodyPr/>
          <a:lstStyle/>
          <a:p>
            <a:pPr indent="22224">
              <a:buNone/>
            </a:pPr>
            <a:endParaRPr lang="en-US" sz="2400" u="sng" dirty="0"/>
          </a:p>
          <a:p>
            <a:pPr indent="22224"/>
            <a:r>
              <a:rPr lang="en-US" sz="2400" dirty="0"/>
              <a:t>Rapid scale-up of new/routine </a:t>
            </a:r>
            <a:r>
              <a:rPr lang="en-US" sz="2400" dirty="0" smtClean="0"/>
              <a:t>reporting systems</a:t>
            </a:r>
            <a:endParaRPr lang="en-US" sz="2400" dirty="0"/>
          </a:p>
          <a:p>
            <a:pPr indent="22224"/>
            <a:r>
              <a:rPr lang="en-US" sz="2400" dirty="0"/>
              <a:t>Denominators – identifying eligible people</a:t>
            </a:r>
          </a:p>
          <a:p>
            <a:pPr indent="22224"/>
            <a:r>
              <a:rPr lang="en-US" sz="2400" dirty="0"/>
              <a:t>Double counting in service </a:t>
            </a:r>
            <a:r>
              <a:rPr lang="en-US" sz="2400" dirty="0" smtClean="0"/>
              <a:t>statistics</a:t>
            </a:r>
          </a:p>
          <a:p>
            <a:pPr indent="22224"/>
            <a:r>
              <a:rPr lang="en-US" sz="2400" dirty="0" smtClean="0"/>
              <a:t>Outcome monitoring</a:t>
            </a: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1938" name="Rectangle 2"/>
          <p:cNvSpPr>
            <a:spLocks noGrp="1" noChangeArrowheads="1"/>
          </p:cNvSpPr>
          <p:nvPr>
            <p:ph type="title"/>
          </p:nvPr>
        </p:nvSpPr>
        <p:spPr>
          <a:xfrm>
            <a:off x="457201" y="213520"/>
            <a:ext cx="9037637" cy="1295400"/>
          </a:xfrm>
        </p:spPr>
        <p:txBody>
          <a:bodyPr/>
          <a:lstStyle/>
          <a:p>
            <a:r>
              <a:rPr lang="en-US" sz="3500" dirty="0"/>
              <a:t>Challenges for M&amp;E </a:t>
            </a:r>
            <a:r>
              <a:rPr lang="en-US" sz="3500" dirty="0" smtClean="0"/>
              <a:t>of Specific Types of HIV Programs</a:t>
            </a:r>
            <a:endParaRPr lang="en-US" sz="3500" dirty="0"/>
          </a:p>
        </p:txBody>
      </p:sp>
      <p:sp>
        <p:nvSpPr>
          <p:cNvPr id="551939" name="Rectangle 3"/>
          <p:cNvSpPr>
            <a:spLocks noGrp="1" noChangeArrowheads="1"/>
          </p:cNvSpPr>
          <p:nvPr>
            <p:ph idx="1"/>
          </p:nvPr>
        </p:nvSpPr>
        <p:spPr>
          <a:xfrm>
            <a:off x="198438" y="1889919"/>
            <a:ext cx="9753600" cy="4876800"/>
          </a:xfrm>
        </p:spPr>
        <p:txBody>
          <a:bodyPr/>
          <a:lstStyle/>
          <a:p>
            <a:pPr indent="22224">
              <a:buNone/>
            </a:pPr>
            <a:r>
              <a:rPr lang="en-US" sz="2400" u="sng" dirty="0"/>
              <a:t>PREVENTION</a:t>
            </a:r>
          </a:p>
          <a:p>
            <a:pPr indent="22224"/>
            <a:r>
              <a:rPr lang="en-US" sz="2400" dirty="0" smtClean="0"/>
              <a:t>Accuracy and reliability </a:t>
            </a:r>
            <a:r>
              <a:rPr lang="en-US" sz="2400" dirty="0"/>
              <a:t>of reporting of sensitive behaviors</a:t>
            </a:r>
          </a:p>
          <a:p>
            <a:pPr indent="22224"/>
            <a:r>
              <a:rPr lang="en-US" sz="2400" dirty="0"/>
              <a:t>Identifying size of most-at-risk population</a:t>
            </a:r>
          </a:p>
          <a:p>
            <a:pPr indent="22224">
              <a:buNone/>
            </a:pPr>
            <a:endParaRPr lang="en-US" sz="2400" dirty="0"/>
          </a:p>
          <a:p>
            <a:pPr indent="22224">
              <a:buNone/>
            </a:pPr>
            <a:r>
              <a:rPr lang="en-US" sz="2400" u="sng" dirty="0" smtClean="0"/>
              <a:t>HTC </a:t>
            </a:r>
            <a:r>
              <a:rPr lang="en-US" sz="2400" u="sng" dirty="0"/>
              <a:t>&amp; PMTCT</a:t>
            </a:r>
          </a:p>
          <a:p>
            <a:pPr indent="22224"/>
            <a:r>
              <a:rPr lang="en-US" sz="2400" dirty="0" smtClean="0"/>
              <a:t>Linking impact to programs at scale</a:t>
            </a:r>
            <a:endParaRPr lang="en-US" sz="2400" dirty="0"/>
          </a:p>
          <a:p>
            <a:pPr indent="22224"/>
            <a:r>
              <a:rPr lang="en-US" sz="2400" dirty="0" smtClean="0"/>
              <a:t>Collection of data on quality </a:t>
            </a:r>
            <a:r>
              <a:rPr lang="en-US" sz="2400" dirty="0"/>
              <a:t>of </a:t>
            </a:r>
            <a:r>
              <a:rPr lang="en-US" sz="2400" dirty="0" smtClean="0"/>
              <a:t>service implementation</a:t>
            </a:r>
            <a:endParaRPr lang="en-US" sz="2400" dirty="0"/>
          </a:p>
          <a:p>
            <a:pPr indent="22224"/>
            <a:r>
              <a:rPr lang="en-US" sz="2400" dirty="0"/>
              <a:t>Service </a:t>
            </a:r>
            <a:r>
              <a:rPr lang="en-US" sz="2400" dirty="0" smtClean="0"/>
              <a:t>cascade leads to loss of clients at each step</a:t>
            </a:r>
            <a:endParaRPr lang="en-US" sz="2400" dirty="0"/>
          </a:p>
          <a:p>
            <a:pPr indent="22224"/>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50838" y="303947"/>
            <a:ext cx="9448800" cy="671573"/>
          </a:xfrm>
        </p:spPr>
        <p:txBody>
          <a:bodyPr/>
          <a:lstStyle/>
          <a:p>
            <a:pPr algn="ctr"/>
            <a:r>
              <a:rPr lang="en-US" sz="3500" dirty="0" smtClean="0"/>
              <a:t>Challenges to Evaluating all HIV Programs</a:t>
            </a:r>
            <a:endParaRPr lang="en-US" sz="3500" dirty="0"/>
          </a:p>
        </p:txBody>
      </p:sp>
      <p:sp>
        <p:nvSpPr>
          <p:cNvPr id="5" name="Content Placeholder 4"/>
          <p:cNvSpPr>
            <a:spLocks noGrp="1"/>
          </p:cNvSpPr>
          <p:nvPr>
            <p:ph idx="1"/>
          </p:nvPr>
        </p:nvSpPr>
        <p:spPr>
          <a:xfrm>
            <a:off x="427037" y="1127919"/>
            <a:ext cx="9143999" cy="5105400"/>
          </a:xfrm>
        </p:spPr>
        <p:txBody>
          <a:bodyPr/>
          <a:lstStyle/>
          <a:p>
            <a:r>
              <a:rPr lang="en-US" sz="2200" dirty="0" smtClean="0"/>
              <a:t>Finding a comparison group</a:t>
            </a:r>
          </a:p>
          <a:p>
            <a:pPr lvl="1"/>
            <a:r>
              <a:rPr lang="en-US" sz="2200" dirty="0" smtClean="0"/>
              <a:t>HIV response urgent</a:t>
            </a:r>
          </a:p>
          <a:p>
            <a:pPr lvl="2"/>
            <a:r>
              <a:rPr lang="en-US" sz="2200" dirty="0" smtClean="0"/>
              <a:t>Non-random program placement</a:t>
            </a:r>
          </a:p>
          <a:p>
            <a:pPr lvl="2"/>
            <a:r>
              <a:rPr lang="en-US" sz="2200" dirty="0" smtClean="0"/>
              <a:t>Brought to scale rapidly/widespread implementation</a:t>
            </a:r>
          </a:p>
          <a:p>
            <a:r>
              <a:rPr lang="en-US" sz="2200" dirty="0" smtClean="0"/>
              <a:t>Lack of process data</a:t>
            </a:r>
          </a:p>
          <a:p>
            <a:pPr lvl="1"/>
            <a:r>
              <a:rPr lang="en-US" sz="2200" dirty="0" smtClean="0"/>
              <a:t>Rapid evolution of interventions leads to “tack on” activities and ever-changing intervention packages</a:t>
            </a:r>
          </a:p>
          <a:p>
            <a:pPr lvl="1"/>
            <a:r>
              <a:rPr lang="en-US" sz="2200" dirty="0" smtClean="0"/>
              <a:t>Uneven implementation coverage, uptake, and quality</a:t>
            </a:r>
          </a:p>
          <a:p>
            <a:r>
              <a:rPr lang="en-US" sz="2200" dirty="0" smtClean="0"/>
              <a:t>Finding a random sample</a:t>
            </a:r>
          </a:p>
          <a:p>
            <a:pPr lvl="1"/>
            <a:r>
              <a:rPr lang="en-US" sz="2200" dirty="0" smtClean="0"/>
              <a:t>Often working with stigmatized groups and behaviors</a:t>
            </a:r>
          </a:p>
          <a:p>
            <a:pPr lvl="1"/>
            <a:r>
              <a:rPr lang="en-US" sz="2200" dirty="0" smtClean="0"/>
              <a:t>Ethical issues of randomizing to a non-treatment arm</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025536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84174" y="365920"/>
            <a:ext cx="8151813" cy="936625"/>
          </a:xfrm>
        </p:spPr>
        <p:txBody>
          <a:bodyPr/>
          <a:lstStyle/>
          <a:p>
            <a:r>
              <a:rPr lang="en-US" sz="3500" dirty="0"/>
              <a:t>Learning Objectives</a:t>
            </a:r>
          </a:p>
        </p:txBody>
      </p:sp>
      <p:sp>
        <p:nvSpPr>
          <p:cNvPr id="40963" name="Rectangle 3"/>
          <p:cNvSpPr>
            <a:spLocks noGrp="1" noChangeArrowheads="1"/>
          </p:cNvSpPr>
          <p:nvPr>
            <p:ph idx="1"/>
          </p:nvPr>
        </p:nvSpPr>
        <p:spPr>
          <a:xfrm>
            <a:off x="352424" y="1570038"/>
            <a:ext cx="9752013" cy="5349081"/>
          </a:xfrm>
        </p:spPr>
        <p:txBody>
          <a:bodyPr/>
          <a:lstStyle/>
          <a:p>
            <a:pPr marL="342886" indent="-342886" defTabSz="914361">
              <a:lnSpc>
                <a:spcPct val="90000"/>
              </a:lnSpc>
              <a:buNone/>
            </a:pPr>
            <a:r>
              <a:rPr lang="en-US" sz="2400" dirty="0"/>
              <a:t>At the end of this session, participants will be able to:</a:t>
            </a:r>
          </a:p>
          <a:p>
            <a:pPr marL="342886" indent="-342886" defTabSz="914361">
              <a:lnSpc>
                <a:spcPct val="90000"/>
              </a:lnSpc>
            </a:pPr>
            <a:r>
              <a:rPr lang="en-US" sz="2400" dirty="0" smtClean="0">
                <a:cs typeface="Times New Roman" pitchFamily="18" charset="0"/>
              </a:rPr>
              <a:t>Describe the global </a:t>
            </a:r>
            <a:r>
              <a:rPr lang="en-US" sz="2400" dirty="0">
                <a:cs typeface="Times New Roman" pitchFamily="18" charset="0"/>
              </a:rPr>
              <a:t>HIV/AIDS program </a:t>
            </a:r>
            <a:r>
              <a:rPr lang="en-US" sz="2400" dirty="0" smtClean="0">
                <a:cs typeface="Times New Roman" pitchFamily="18" charset="0"/>
              </a:rPr>
              <a:t>context;</a:t>
            </a:r>
            <a:endParaRPr lang="en-US" sz="2400" dirty="0">
              <a:cs typeface="Times New Roman" pitchFamily="18" charset="0"/>
            </a:endParaRPr>
          </a:p>
          <a:p>
            <a:pPr marL="342886" indent="-342886" defTabSz="914361">
              <a:lnSpc>
                <a:spcPct val="90000"/>
              </a:lnSpc>
            </a:pPr>
            <a:r>
              <a:rPr lang="en-US" sz="2400" dirty="0"/>
              <a:t>Identify </a:t>
            </a:r>
            <a:r>
              <a:rPr lang="en-US" sz="2400" dirty="0" smtClean="0"/>
              <a:t>necessary components of an M&amp;E system for an HIV/AIDS </a:t>
            </a:r>
            <a:r>
              <a:rPr lang="en-US" sz="2400" dirty="0"/>
              <a:t>program </a:t>
            </a:r>
            <a:r>
              <a:rPr lang="en-US" sz="2400" dirty="0" smtClean="0"/>
              <a:t>environment; and</a:t>
            </a:r>
            <a:endParaRPr lang="en-US" sz="2400" dirty="0"/>
          </a:p>
          <a:p>
            <a:pPr marL="342886" indent="-342886" defTabSz="914361">
              <a:lnSpc>
                <a:spcPct val="90000"/>
              </a:lnSpc>
            </a:pPr>
            <a:r>
              <a:rPr lang="en-US" sz="2400" dirty="0">
                <a:cs typeface="Times New Roman" pitchFamily="18" charset="0"/>
              </a:rPr>
              <a:t>Apply basic M&amp;E concepts to </a:t>
            </a:r>
            <a:r>
              <a:rPr lang="en-US" sz="2400" dirty="0" smtClean="0">
                <a:cs typeface="Times New Roman" pitchFamily="18" charset="0"/>
              </a:rPr>
              <a:t>HIV/AIDS </a:t>
            </a:r>
            <a:r>
              <a:rPr lang="en-US" sz="2400" dirty="0">
                <a:cs typeface="Times New Roman" pitchFamily="18" charset="0"/>
              </a:rPr>
              <a:t>program </a:t>
            </a:r>
            <a:r>
              <a:rPr lang="en-US" sz="2400" dirty="0" smtClean="0">
                <a:cs typeface="Times New Roman" pitchFamily="18" charset="0"/>
              </a:rPr>
              <a:t>areas</a:t>
            </a:r>
            <a:endParaRPr lang="en-US" sz="2400" dirty="0">
              <a:cs typeface="Times New Roman" pitchFamily="18" charset="0"/>
            </a:endParaRPr>
          </a:p>
          <a:p>
            <a:pPr marL="342886" indent="-342886" defTabSz="914361">
              <a:lnSpc>
                <a:spcPct val="90000"/>
              </a:lnSpc>
              <a:buNone/>
            </a:pPr>
            <a:endParaRPr lang="en-US" sz="2400" dirty="0">
              <a:solidFill>
                <a:srgbClr val="FF993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82" name="Rectangle 2"/>
          <p:cNvSpPr>
            <a:spLocks noGrp="1" noChangeArrowheads="1"/>
          </p:cNvSpPr>
          <p:nvPr>
            <p:ph type="title"/>
          </p:nvPr>
        </p:nvSpPr>
        <p:spPr>
          <a:xfrm>
            <a:off x="427037" y="518320"/>
            <a:ext cx="9143999" cy="936625"/>
          </a:xfrm>
        </p:spPr>
        <p:txBody>
          <a:bodyPr/>
          <a:lstStyle/>
          <a:p>
            <a:r>
              <a:rPr lang="en-US" sz="3500" dirty="0" smtClean="0"/>
              <a:t>Challenges for M&amp;E of Specific Types of HIV Programs</a:t>
            </a:r>
            <a:endParaRPr lang="en-US" sz="3500" dirty="0"/>
          </a:p>
        </p:txBody>
      </p:sp>
      <p:sp>
        <p:nvSpPr>
          <p:cNvPr id="481283" name="Rectangle 3"/>
          <p:cNvSpPr>
            <a:spLocks noGrp="1" noChangeArrowheads="1"/>
          </p:cNvSpPr>
          <p:nvPr>
            <p:ph idx="1"/>
          </p:nvPr>
        </p:nvSpPr>
        <p:spPr>
          <a:xfrm>
            <a:off x="122238" y="1889920"/>
            <a:ext cx="9753600" cy="4815681"/>
          </a:xfrm>
        </p:spPr>
        <p:txBody>
          <a:bodyPr/>
          <a:lstStyle/>
          <a:p>
            <a:pPr indent="22224">
              <a:lnSpc>
                <a:spcPct val="90000"/>
              </a:lnSpc>
              <a:buNone/>
            </a:pPr>
            <a:r>
              <a:rPr lang="en-US" sz="2400" u="sng" dirty="0"/>
              <a:t>CARE AND SUPPORT</a:t>
            </a:r>
          </a:p>
          <a:p>
            <a:pPr indent="22224">
              <a:lnSpc>
                <a:spcPct val="90000"/>
              </a:lnSpc>
            </a:pPr>
            <a:r>
              <a:rPr lang="en-US" sz="2400" dirty="0" smtClean="0"/>
              <a:t>Lack of </a:t>
            </a:r>
            <a:r>
              <a:rPr lang="en-US" sz="2400" dirty="0"/>
              <a:t>M&amp;E </a:t>
            </a:r>
            <a:r>
              <a:rPr lang="en-US" sz="2400" dirty="0" smtClean="0"/>
              <a:t>capacity</a:t>
            </a:r>
            <a:endParaRPr lang="en-US" sz="2400" dirty="0"/>
          </a:p>
          <a:p>
            <a:pPr indent="22224">
              <a:lnSpc>
                <a:spcPct val="90000"/>
              </a:lnSpc>
            </a:pPr>
            <a:r>
              <a:rPr lang="en-US" sz="2400" dirty="0"/>
              <a:t>Often community-based</a:t>
            </a:r>
          </a:p>
          <a:p>
            <a:pPr indent="22224">
              <a:lnSpc>
                <a:spcPct val="90000"/>
              </a:lnSpc>
            </a:pPr>
            <a:r>
              <a:rPr lang="en-US" sz="2400" dirty="0"/>
              <a:t>Minimum care </a:t>
            </a:r>
            <a:r>
              <a:rPr lang="en-US" sz="2400" dirty="0" smtClean="0"/>
              <a:t>standards lacking</a:t>
            </a:r>
            <a:endParaRPr lang="en-US" sz="2400" dirty="0"/>
          </a:p>
          <a:p>
            <a:pPr indent="22224">
              <a:lnSpc>
                <a:spcPct val="90000"/>
              </a:lnSpc>
            </a:pPr>
            <a:r>
              <a:rPr lang="en-US" sz="2400" dirty="0"/>
              <a:t>Integration with TB – tracking </a:t>
            </a:r>
            <a:r>
              <a:rPr lang="en-US" sz="2400" dirty="0" smtClean="0"/>
              <a:t>referrals</a:t>
            </a:r>
          </a:p>
          <a:p>
            <a:pPr indent="22224">
              <a:lnSpc>
                <a:spcPct val="90000"/>
              </a:lnSpc>
              <a:buNone/>
            </a:pPr>
            <a:endParaRPr lang="en-US" sz="2400" u="sng" dirty="0" smtClean="0"/>
          </a:p>
          <a:p>
            <a:pPr indent="22224">
              <a:lnSpc>
                <a:spcPct val="90000"/>
              </a:lnSpc>
              <a:buNone/>
            </a:pPr>
            <a:r>
              <a:rPr lang="en-US" sz="2400" u="sng" dirty="0" smtClean="0"/>
              <a:t>ARV</a:t>
            </a:r>
            <a:endParaRPr lang="en-US" sz="2400" u="sng" dirty="0"/>
          </a:p>
          <a:p>
            <a:pPr indent="22224">
              <a:lnSpc>
                <a:spcPct val="90000"/>
              </a:lnSpc>
            </a:pPr>
            <a:r>
              <a:rPr lang="en-US" sz="2400" dirty="0"/>
              <a:t>Patient-level tracking systems</a:t>
            </a:r>
          </a:p>
          <a:p>
            <a:pPr indent="22224">
              <a:lnSpc>
                <a:spcPct val="90000"/>
              </a:lnSpc>
            </a:pPr>
            <a:r>
              <a:rPr lang="en-US" sz="2400" dirty="0"/>
              <a:t>Adherence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579437" y="152400"/>
            <a:ext cx="8762999" cy="1204119"/>
          </a:xfrm>
        </p:spPr>
        <p:txBody>
          <a:bodyPr/>
          <a:lstStyle/>
          <a:p>
            <a:r>
              <a:rPr lang="en-US" sz="3500" dirty="0" smtClean="0"/>
              <a:t>Challenges for M&amp;E of Specific Types of HIV Programs</a:t>
            </a:r>
            <a:endParaRPr lang="en-US" sz="3500" i="1" dirty="0"/>
          </a:p>
        </p:txBody>
      </p:sp>
      <p:sp>
        <p:nvSpPr>
          <p:cNvPr id="483331" name="Rectangle 3"/>
          <p:cNvSpPr>
            <a:spLocks noGrp="1" noChangeArrowheads="1"/>
          </p:cNvSpPr>
          <p:nvPr>
            <p:ph idx="1"/>
          </p:nvPr>
        </p:nvSpPr>
        <p:spPr>
          <a:xfrm>
            <a:off x="198437" y="1508919"/>
            <a:ext cx="9555163" cy="4953794"/>
          </a:xfrm>
        </p:spPr>
        <p:txBody>
          <a:bodyPr/>
          <a:lstStyle/>
          <a:p>
            <a:pPr indent="22224">
              <a:lnSpc>
                <a:spcPct val="80000"/>
              </a:lnSpc>
              <a:buNone/>
            </a:pPr>
            <a:r>
              <a:rPr lang="en-US" sz="2000" u="sng" dirty="0"/>
              <a:t>OVC</a:t>
            </a:r>
          </a:p>
          <a:p>
            <a:pPr indent="22224">
              <a:lnSpc>
                <a:spcPct val="80000"/>
              </a:lnSpc>
            </a:pPr>
            <a:r>
              <a:rPr lang="en-US" sz="2000" dirty="0" smtClean="0"/>
              <a:t>Lack of M&amp;E capacity</a:t>
            </a:r>
            <a:endParaRPr lang="en-US" sz="2000" dirty="0"/>
          </a:p>
          <a:p>
            <a:pPr indent="22224">
              <a:lnSpc>
                <a:spcPct val="80000"/>
              </a:lnSpc>
            </a:pPr>
            <a:r>
              <a:rPr lang="en-US" sz="2000" dirty="0"/>
              <a:t>Often community-based</a:t>
            </a:r>
          </a:p>
          <a:p>
            <a:pPr indent="22224">
              <a:lnSpc>
                <a:spcPct val="80000"/>
              </a:lnSpc>
            </a:pPr>
            <a:r>
              <a:rPr lang="en-US" sz="2000" dirty="0"/>
              <a:t>Minimum package of services</a:t>
            </a:r>
          </a:p>
          <a:p>
            <a:pPr indent="22224">
              <a:lnSpc>
                <a:spcPct val="80000"/>
              </a:lnSpc>
            </a:pPr>
            <a:r>
              <a:rPr lang="en-US" sz="2000" dirty="0"/>
              <a:t>Psychosocial support measurement </a:t>
            </a:r>
          </a:p>
          <a:p>
            <a:pPr indent="22224">
              <a:lnSpc>
                <a:spcPct val="80000"/>
              </a:lnSpc>
            </a:pPr>
            <a:r>
              <a:rPr lang="en-US" sz="2000" dirty="0"/>
              <a:t>Ethical &amp; methodological issues in data </a:t>
            </a:r>
            <a:r>
              <a:rPr lang="en-US" sz="2000" dirty="0" smtClean="0"/>
              <a:t>collection</a:t>
            </a:r>
            <a:endParaRPr lang="en-US" sz="2000" dirty="0"/>
          </a:p>
          <a:p>
            <a:pPr indent="22224">
              <a:lnSpc>
                <a:spcPct val="80000"/>
              </a:lnSpc>
              <a:buNone/>
            </a:pPr>
            <a:r>
              <a:rPr lang="en-US" sz="2000" u="sng" dirty="0"/>
              <a:t>STIGMA &amp; </a:t>
            </a:r>
            <a:r>
              <a:rPr lang="en-US" sz="2000" u="sng" dirty="0" smtClean="0"/>
              <a:t>DISCRIMINATION</a:t>
            </a:r>
          </a:p>
          <a:p>
            <a:pPr marL="836577" indent="-457180">
              <a:lnSpc>
                <a:spcPct val="80000"/>
              </a:lnSpc>
            </a:pPr>
            <a:r>
              <a:rPr lang="en-US" sz="2000" dirty="0" smtClean="0"/>
              <a:t>Definitions</a:t>
            </a:r>
            <a:endParaRPr lang="en-US" sz="2000" dirty="0"/>
          </a:p>
          <a:p>
            <a:pPr marL="836577" indent="-457180">
              <a:lnSpc>
                <a:spcPct val="80000"/>
              </a:lnSpc>
            </a:pPr>
            <a:r>
              <a:rPr lang="en-US" sz="2000" dirty="0"/>
              <a:t>Measurement </a:t>
            </a:r>
            <a:r>
              <a:rPr lang="en-US" sz="2000" dirty="0" smtClean="0"/>
              <a:t>tools—validity </a:t>
            </a:r>
            <a:r>
              <a:rPr lang="en-US" sz="2000" dirty="0"/>
              <a:t>in different contexts</a:t>
            </a:r>
          </a:p>
          <a:p>
            <a:pPr marL="836577" indent="-457180">
              <a:lnSpc>
                <a:spcPct val="80000"/>
              </a:lnSpc>
            </a:pPr>
            <a:r>
              <a:rPr lang="en-US" sz="2000" dirty="0"/>
              <a:t>Selection </a:t>
            </a:r>
            <a:r>
              <a:rPr lang="en-US" sz="2000" dirty="0" smtClean="0"/>
              <a:t>bias—only </a:t>
            </a:r>
            <a:r>
              <a:rPr lang="en-US" sz="2000" dirty="0"/>
              <a:t>disclosed </a:t>
            </a:r>
            <a:r>
              <a:rPr lang="en-US" sz="2000" dirty="0" smtClean="0"/>
              <a:t>PLWH observed</a:t>
            </a:r>
          </a:p>
          <a:p>
            <a:pPr indent="0">
              <a:lnSpc>
                <a:spcPct val="80000"/>
              </a:lnSpc>
              <a:buNone/>
            </a:pPr>
            <a:r>
              <a:rPr lang="en-US" sz="2000" u="sng" dirty="0" smtClean="0"/>
              <a:t>GENDER</a:t>
            </a:r>
          </a:p>
          <a:p>
            <a:pPr marL="836577" indent="-457180">
              <a:lnSpc>
                <a:spcPct val="80000"/>
              </a:lnSpc>
            </a:pPr>
            <a:r>
              <a:rPr lang="en-US" sz="2000" dirty="0" smtClean="0"/>
              <a:t>Cross-cutting issue</a:t>
            </a:r>
          </a:p>
          <a:p>
            <a:pPr marL="836577" indent="-457180">
              <a:lnSpc>
                <a:spcPct val="80000"/>
              </a:lnSpc>
            </a:pPr>
            <a:r>
              <a:rPr lang="en-US" sz="2000" dirty="0" smtClean="0"/>
              <a:t>Key GHI principle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0740" name="Rectangle 4"/>
          <p:cNvSpPr>
            <a:spLocks noGrp="1" noChangeArrowheads="1"/>
          </p:cNvSpPr>
          <p:nvPr>
            <p:ph type="ctrTitle" sz="quarter"/>
          </p:nvPr>
        </p:nvSpPr>
        <p:spPr>
          <a:xfrm>
            <a:off x="503238" y="607890"/>
            <a:ext cx="9143999" cy="2417504"/>
          </a:xfrm>
        </p:spPr>
        <p:txBody>
          <a:bodyPr/>
          <a:lstStyle/>
          <a:p>
            <a:r>
              <a:rPr lang="en-US" dirty="0"/>
              <a:t>Applying General M&amp;E Principles to HIV/AIDS Programs</a:t>
            </a:r>
            <a:br>
              <a:rPr lang="en-US" dirty="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503238" y="303947"/>
            <a:ext cx="9139715" cy="671573"/>
          </a:xfrm>
        </p:spPr>
        <p:txBody>
          <a:bodyPr/>
          <a:lstStyle/>
          <a:p>
            <a:r>
              <a:rPr lang="en-US" sz="3500" dirty="0"/>
              <a:t>General M&amp;E Principles</a:t>
            </a:r>
          </a:p>
        </p:txBody>
      </p:sp>
      <p:sp>
        <p:nvSpPr>
          <p:cNvPr id="503811" name="Rectangle 3"/>
          <p:cNvSpPr>
            <a:spLocks noGrp="1" noChangeArrowheads="1"/>
          </p:cNvSpPr>
          <p:nvPr>
            <p:ph idx="1"/>
          </p:nvPr>
        </p:nvSpPr>
        <p:spPr>
          <a:xfrm>
            <a:off x="579437" y="1204119"/>
            <a:ext cx="9063515" cy="4952083"/>
          </a:xfrm>
        </p:spPr>
        <p:txBody>
          <a:bodyPr/>
          <a:lstStyle/>
          <a:p>
            <a:r>
              <a:rPr lang="en-US" sz="2400" dirty="0"/>
              <a:t>Determine what data are to be used </a:t>
            </a:r>
            <a:r>
              <a:rPr lang="en-US" sz="2400" dirty="0" smtClean="0"/>
              <a:t>for (what decisions need to be made?)</a:t>
            </a:r>
            <a:endParaRPr lang="en-US" sz="2400" dirty="0"/>
          </a:p>
          <a:p>
            <a:r>
              <a:rPr lang="en-US" sz="2400" dirty="0"/>
              <a:t>Prepare M&amp;E Plan</a:t>
            </a:r>
          </a:p>
          <a:p>
            <a:pPr lvl="1"/>
            <a:r>
              <a:rPr lang="en-US" sz="2400" dirty="0"/>
              <a:t>M&amp;E Framework</a:t>
            </a:r>
          </a:p>
          <a:p>
            <a:pPr lvl="1"/>
            <a:r>
              <a:rPr lang="en-US" sz="2400" dirty="0"/>
              <a:t>Indicators</a:t>
            </a:r>
          </a:p>
          <a:p>
            <a:pPr lvl="1"/>
            <a:r>
              <a:rPr lang="en-US" sz="2400" dirty="0"/>
              <a:t>Data sources and data collection schedule</a:t>
            </a:r>
          </a:p>
          <a:p>
            <a:pPr lvl="1"/>
            <a:r>
              <a:rPr lang="en-US" sz="2400" dirty="0"/>
              <a:t>Evaluation design / targeted evaluations needs</a:t>
            </a:r>
          </a:p>
          <a:p>
            <a:pPr lvl="1"/>
            <a:r>
              <a:rPr lang="en-US" sz="2400" dirty="0"/>
              <a:t>Data reporting and utilization plan</a:t>
            </a:r>
          </a:p>
          <a:p>
            <a:r>
              <a:rPr lang="en-US" sz="2400" dirty="0"/>
              <a:t>Implement M&amp;E Plan</a:t>
            </a:r>
          </a:p>
          <a:p>
            <a:r>
              <a:rPr lang="en-US" sz="2400" dirty="0"/>
              <a:t>Use data for program decision-making and reporting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0692" name="Rectangle 4"/>
          <p:cNvSpPr>
            <a:spLocks noGrp="1" noChangeArrowheads="1"/>
          </p:cNvSpPr>
          <p:nvPr>
            <p:ph type="title"/>
          </p:nvPr>
        </p:nvSpPr>
        <p:spPr>
          <a:xfrm>
            <a:off x="427038" y="213520"/>
            <a:ext cx="9215915" cy="976374"/>
          </a:xfrm>
        </p:spPr>
        <p:txBody>
          <a:bodyPr/>
          <a:lstStyle/>
          <a:p>
            <a:r>
              <a:rPr lang="en-US" sz="3500" dirty="0"/>
              <a:t>Information for Decision Making</a:t>
            </a:r>
          </a:p>
        </p:txBody>
      </p:sp>
      <p:sp>
        <p:nvSpPr>
          <p:cNvPr id="370693" name="Rectangle 5"/>
          <p:cNvSpPr>
            <a:spLocks noGrp="1" noChangeArrowheads="1"/>
          </p:cNvSpPr>
          <p:nvPr>
            <p:ph idx="1"/>
          </p:nvPr>
        </p:nvSpPr>
        <p:spPr>
          <a:xfrm>
            <a:off x="427037" y="1342292"/>
            <a:ext cx="9067800" cy="4876800"/>
          </a:xfrm>
        </p:spPr>
        <p:txBody>
          <a:bodyPr/>
          <a:lstStyle/>
          <a:p>
            <a:pPr>
              <a:lnSpc>
                <a:spcPct val="90000"/>
              </a:lnSpc>
            </a:pPr>
            <a:r>
              <a:rPr lang="en-US" sz="2400" dirty="0"/>
              <a:t>Global Level: Are we achieving global goals?</a:t>
            </a:r>
          </a:p>
          <a:p>
            <a:pPr>
              <a:lnSpc>
                <a:spcPct val="90000"/>
              </a:lnSpc>
            </a:pPr>
            <a:r>
              <a:rPr lang="en-US" sz="2400" dirty="0"/>
              <a:t>National Level: What  </a:t>
            </a:r>
            <a:r>
              <a:rPr lang="en-US" sz="2400" dirty="0" smtClean="0"/>
              <a:t>should be our strategic priorities and goals? What resources are needed to address these?</a:t>
            </a:r>
          </a:p>
          <a:p>
            <a:pPr>
              <a:lnSpc>
                <a:spcPct val="90000"/>
              </a:lnSpc>
            </a:pPr>
            <a:r>
              <a:rPr lang="en-US" sz="2400" dirty="0" smtClean="0"/>
              <a:t>Program </a:t>
            </a:r>
            <a:r>
              <a:rPr lang="en-US" sz="2400" dirty="0"/>
              <a:t>Level: Are we distributing services to meet the need?</a:t>
            </a:r>
          </a:p>
          <a:p>
            <a:pPr>
              <a:lnSpc>
                <a:spcPct val="90000"/>
              </a:lnSpc>
            </a:pPr>
            <a:r>
              <a:rPr lang="en-US" sz="2400" dirty="0"/>
              <a:t>Facility Level: Are we providing enough services to meet the need?</a:t>
            </a:r>
          </a:p>
          <a:p>
            <a:pPr>
              <a:lnSpc>
                <a:spcPct val="90000"/>
              </a:lnSpc>
            </a:pPr>
            <a:r>
              <a:rPr lang="en-US" sz="2400" dirty="0"/>
              <a:t>Provider Level: What is quality of a care for this </a:t>
            </a:r>
            <a:r>
              <a:rPr lang="en-US" sz="2400" dirty="0" smtClean="0"/>
              <a:t>client?</a:t>
            </a:r>
            <a:endParaRPr lang="en-US" sz="2400" dirty="0"/>
          </a:p>
          <a:p>
            <a:pPr>
              <a:lnSpc>
                <a:spcPct val="90000"/>
              </a:lnSpc>
            </a:pPr>
            <a:r>
              <a:rPr lang="en-US" sz="2400" dirty="0"/>
              <a:t>Community Level: What are we doing as a community to meet the need?</a:t>
            </a:r>
          </a:p>
          <a:p>
            <a:pPr>
              <a:lnSpc>
                <a:spcPct val="90000"/>
              </a:lnSpc>
            </a:pPr>
            <a:r>
              <a:rPr lang="en-US" sz="2400" dirty="0"/>
              <a:t>Individual Level: Where should I get </a:t>
            </a:r>
            <a:r>
              <a:rPr lang="en-US" sz="2400" dirty="0" smtClean="0"/>
              <a:t>services?</a:t>
            </a: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504825" y="152401"/>
            <a:ext cx="8151813" cy="936625"/>
          </a:xfrm>
        </p:spPr>
        <p:txBody>
          <a:bodyPr/>
          <a:lstStyle/>
          <a:p>
            <a:r>
              <a:rPr lang="en-US" sz="3500" dirty="0"/>
              <a:t>Frameworks for HIV/AIDS Programs</a:t>
            </a:r>
          </a:p>
        </p:txBody>
      </p:sp>
      <p:sp>
        <p:nvSpPr>
          <p:cNvPr id="490499" name="Rectangle 3"/>
          <p:cNvSpPr>
            <a:spLocks noGrp="1" noChangeArrowheads="1"/>
          </p:cNvSpPr>
          <p:nvPr>
            <p:ph idx="1"/>
          </p:nvPr>
        </p:nvSpPr>
        <p:spPr>
          <a:xfrm>
            <a:off x="503237" y="1432719"/>
            <a:ext cx="9248776" cy="5410994"/>
          </a:xfrm>
        </p:spPr>
        <p:txBody>
          <a:bodyPr/>
          <a:lstStyle/>
          <a:p>
            <a:pPr marL="342886" indent="-342886" defTabSz="914361"/>
            <a:r>
              <a:rPr lang="en-US" sz="2400" dirty="0"/>
              <a:t>Different types of frameworks can be used (e.g. Results framework, log frame)</a:t>
            </a:r>
          </a:p>
          <a:p>
            <a:pPr marL="342886" indent="-342886" defTabSz="914361"/>
            <a:r>
              <a:rPr lang="en-US" sz="2400" dirty="0"/>
              <a:t>Different, inter-related frameworks for different program areas (e.g. </a:t>
            </a:r>
            <a:r>
              <a:rPr lang="en-US" sz="2400" dirty="0" smtClean="0"/>
              <a:t>HTC, </a:t>
            </a:r>
            <a:r>
              <a:rPr lang="en-US" sz="2400" dirty="0"/>
              <a:t>PMTCT, care and support) likely to be needed for a comprehensive program.</a:t>
            </a:r>
          </a:p>
          <a:p>
            <a:pPr marL="342886" indent="-342886" defTabSz="914361"/>
            <a:r>
              <a:rPr lang="en-US" sz="2400" dirty="0"/>
              <a:t>Output of one program activity may be the input to another</a:t>
            </a:r>
          </a:p>
          <a:p>
            <a:pPr marL="342886" indent="-342886" defTabSz="914361"/>
            <a:r>
              <a:rPr lang="en-US" sz="2400" dirty="0"/>
              <a:t>HIV/AIDS frameworks based on relevant documents such as a national </a:t>
            </a:r>
            <a:r>
              <a:rPr lang="en-US" sz="2400" dirty="0" smtClean="0"/>
              <a:t>HIV/AIDS </a:t>
            </a:r>
            <a:r>
              <a:rPr lang="en-US" sz="2400" dirty="0"/>
              <a:t>strategy.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503237" y="152402"/>
            <a:ext cx="7877176" cy="823119"/>
          </a:xfrm>
        </p:spPr>
        <p:txBody>
          <a:bodyPr/>
          <a:lstStyle/>
          <a:p>
            <a:r>
              <a:rPr lang="en-US" sz="3500" dirty="0"/>
              <a:t>HIV/AIDS </a:t>
            </a:r>
            <a:r>
              <a:rPr lang="en-US" sz="3500" dirty="0" smtClean="0"/>
              <a:t>Indicators</a:t>
            </a:r>
            <a:endParaRPr lang="en-US" sz="3500" dirty="0"/>
          </a:p>
        </p:txBody>
      </p:sp>
      <p:sp>
        <p:nvSpPr>
          <p:cNvPr id="305155" name="Rectangle 3"/>
          <p:cNvSpPr>
            <a:spLocks noGrp="1" noChangeArrowheads="1"/>
          </p:cNvSpPr>
          <p:nvPr>
            <p:ph idx="1"/>
          </p:nvPr>
        </p:nvSpPr>
        <p:spPr>
          <a:xfrm>
            <a:off x="533400" y="1051719"/>
            <a:ext cx="9266238" cy="6096794"/>
          </a:xfrm>
        </p:spPr>
        <p:txBody>
          <a:bodyPr/>
          <a:lstStyle/>
          <a:p>
            <a:pPr marL="342886" indent="-342886" defTabSz="914361">
              <a:lnSpc>
                <a:spcPct val="90000"/>
              </a:lnSpc>
              <a:buClr>
                <a:schemeClr val="tx1"/>
              </a:buClr>
              <a:buNone/>
            </a:pPr>
            <a:r>
              <a:rPr lang="en-US" sz="2400" dirty="0" smtClean="0"/>
              <a:t>Recent National- </a:t>
            </a:r>
            <a:r>
              <a:rPr lang="en-US" sz="2400" dirty="0"/>
              <a:t>and Global-level </a:t>
            </a:r>
            <a:r>
              <a:rPr lang="en-US" sz="2400" dirty="0" smtClean="0"/>
              <a:t>Indicators  </a:t>
            </a:r>
            <a:r>
              <a:rPr lang="en-US" sz="2400" dirty="0"/>
              <a:t>(Guides/Sources)</a:t>
            </a:r>
          </a:p>
          <a:p>
            <a:pPr marL="342886" indent="-342886" defTabSz="914361">
              <a:lnSpc>
                <a:spcPct val="90000"/>
              </a:lnSpc>
              <a:buClr>
                <a:schemeClr val="tx1"/>
              </a:buClr>
            </a:pPr>
            <a:r>
              <a:rPr lang="en-US" sz="2400" dirty="0" smtClean="0"/>
              <a:t>2005</a:t>
            </a:r>
            <a:r>
              <a:rPr lang="en-US" sz="2400" dirty="0"/>
              <a:t>: </a:t>
            </a:r>
            <a:r>
              <a:rPr lang="en-US" sz="2400" dirty="0" smtClean="0"/>
              <a:t>National AIDS Programs: ARV program indicators (WHO and partners)</a:t>
            </a:r>
            <a:endParaRPr lang="en-US" sz="2400" dirty="0"/>
          </a:p>
          <a:p>
            <a:pPr marL="342886" indent="-342886" defTabSz="914361">
              <a:lnSpc>
                <a:spcPct val="90000"/>
              </a:lnSpc>
              <a:buClr>
                <a:schemeClr val="tx1"/>
              </a:buClr>
            </a:pPr>
            <a:r>
              <a:rPr lang="en-US" sz="2400" dirty="0" smtClean="0"/>
              <a:t>2000-2011: </a:t>
            </a:r>
            <a:r>
              <a:rPr lang="en-US" sz="2400" dirty="0"/>
              <a:t>All UNAIDS and partner HIV/AIDS </a:t>
            </a:r>
            <a:r>
              <a:rPr lang="en-US" sz="2400" dirty="0" smtClean="0"/>
              <a:t>guides</a:t>
            </a:r>
          </a:p>
          <a:p>
            <a:pPr marL="342886" indent="-342886" defTabSz="914361">
              <a:lnSpc>
                <a:spcPct val="90000"/>
              </a:lnSpc>
              <a:buClr>
                <a:schemeClr val="tx1"/>
              </a:buClr>
            </a:pPr>
            <a:r>
              <a:rPr lang="en-US" sz="2400" dirty="0" smtClean="0"/>
              <a:t>2008: UNAIDS hosts indicator registry database at www. indicatorregistry.org</a:t>
            </a:r>
            <a:endParaRPr lang="en-US" sz="2400" dirty="0"/>
          </a:p>
          <a:p>
            <a:pPr marL="342886" indent="-342886" defTabSz="914361">
              <a:lnSpc>
                <a:spcPct val="90000"/>
              </a:lnSpc>
              <a:buClr>
                <a:schemeClr val="tx1"/>
              </a:buClr>
            </a:pPr>
            <a:r>
              <a:rPr lang="en-US" sz="2400" dirty="0" smtClean="0"/>
              <a:t>2009: PEPFAR Next Generation Indicators Reference Guide</a:t>
            </a:r>
          </a:p>
          <a:p>
            <a:pPr marL="342886" indent="-342886" defTabSz="914361">
              <a:lnSpc>
                <a:spcPct val="90000"/>
              </a:lnSpc>
              <a:buClr>
                <a:schemeClr val="tx1"/>
              </a:buClr>
            </a:pPr>
            <a:r>
              <a:rPr lang="en-US" sz="2400" dirty="0"/>
              <a:t>2009 update: UNGASS </a:t>
            </a:r>
            <a:r>
              <a:rPr lang="en-US" sz="2400" dirty="0" smtClean="0"/>
              <a:t>Global Fund: Key Performance Indicators</a:t>
            </a:r>
          </a:p>
          <a:p>
            <a:pPr marL="342886" indent="-342886" defTabSz="914361">
              <a:lnSpc>
                <a:spcPct val="90000"/>
              </a:lnSpc>
              <a:buClr>
                <a:schemeClr val="tx1"/>
              </a:buClr>
            </a:pPr>
            <a:r>
              <a:rPr lang="en-US" sz="2400" dirty="0" smtClean="0"/>
              <a:t>2010 update: UNGASS (</a:t>
            </a:r>
            <a:r>
              <a:rPr lang="en-US" sz="2400" dirty="0"/>
              <a:t>M</a:t>
            </a:r>
            <a:r>
              <a:rPr lang="en-US" sz="2400" dirty="0" smtClean="0"/>
              <a:t>illennium Development Goals)</a:t>
            </a:r>
          </a:p>
          <a:p>
            <a:pPr marL="342886" indent="-342886" defTabSz="914361">
              <a:lnSpc>
                <a:spcPct val="90000"/>
              </a:lnSpc>
              <a:buClr>
                <a:schemeClr val="tx1"/>
              </a:buClr>
            </a:pPr>
            <a:r>
              <a:rPr lang="en-US" sz="2400" dirty="0" smtClean="0"/>
              <a:t>Coming soon (2011): UNAIDS Evaluation Guidelines for HIV Prevention for IDUs and other most-at-risk populations</a:t>
            </a:r>
          </a:p>
          <a:p>
            <a:pPr marL="0" indent="0" defTabSz="914361">
              <a:lnSpc>
                <a:spcPct val="90000"/>
              </a:lnSpc>
              <a:buClr>
                <a:schemeClr val="tx1"/>
              </a:buClr>
              <a:buNone/>
            </a:pPr>
            <a:endParaRPr lang="en-US" sz="2400" dirty="0"/>
          </a:p>
          <a:p>
            <a:pPr marL="342886" indent="-342886" defTabSz="914361">
              <a:lnSpc>
                <a:spcPct val="90000"/>
              </a:lnSpc>
              <a:buClr>
                <a:schemeClr val="tx1"/>
              </a:buClr>
            </a:pPr>
            <a:endParaRPr lang="en-US"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43746" name="Rectangle 2"/>
          <p:cNvSpPr>
            <a:spLocks noGrp="1" noChangeArrowheads="1"/>
          </p:cNvSpPr>
          <p:nvPr>
            <p:ph type="title"/>
          </p:nvPr>
        </p:nvSpPr>
        <p:spPr>
          <a:xfrm>
            <a:off x="579437" y="303947"/>
            <a:ext cx="9063515" cy="1128773"/>
          </a:xfrm>
        </p:spPr>
        <p:txBody>
          <a:bodyPr/>
          <a:lstStyle/>
          <a:p>
            <a:r>
              <a:rPr lang="en-US" sz="3500" dirty="0" smtClean="0"/>
              <a:t>Data and </a:t>
            </a:r>
            <a:r>
              <a:rPr lang="en-US" sz="3500" dirty="0"/>
              <a:t>I</a:t>
            </a:r>
            <a:r>
              <a:rPr lang="en-US" sz="3500" dirty="0" smtClean="0"/>
              <a:t>nformation </a:t>
            </a:r>
            <a:r>
              <a:rPr lang="en-US" sz="3500" dirty="0"/>
              <a:t>S</a:t>
            </a:r>
            <a:r>
              <a:rPr lang="en-US" sz="3500" dirty="0" smtClean="0"/>
              <a:t>ources </a:t>
            </a:r>
            <a:r>
              <a:rPr lang="en-US" sz="3500" dirty="0"/>
              <a:t>for </a:t>
            </a:r>
            <a:r>
              <a:rPr lang="en-US" sz="3500" dirty="0" smtClean="0"/>
              <a:t>M&amp;E of HIV/AIDS Programs</a:t>
            </a:r>
            <a:endParaRPr lang="en-US" sz="3500" dirty="0"/>
          </a:p>
        </p:txBody>
      </p:sp>
      <p:sp>
        <p:nvSpPr>
          <p:cNvPr id="543747" name="Rectangle 3"/>
          <p:cNvSpPr>
            <a:spLocks noGrp="1" noChangeArrowheads="1"/>
          </p:cNvSpPr>
          <p:nvPr>
            <p:ph idx="1"/>
          </p:nvPr>
        </p:nvSpPr>
        <p:spPr>
          <a:xfrm>
            <a:off x="655637" y="1662113"/>
            <a:ext cx="9296401" cy="4876800"/>
          </a:xfrm>
        </p:spPr>
        <p:txBody>
          <a:bodyPr/>
          <a:lstStyle/>
          <a:p>
            <a:pPr>
              <a:lnSpc>
                <a:spcPct val="80000"/>
              </a:lnSpc>
            </a:pPr>
            <a:r>
              <a:rPr lang="en-US" sz="2000" dirty="0"/>
              <a:t>Document review and Key informant interviews</a:t>
            </a:r>
          </a:p>
          <a:p>
            <a:pPr>
              <a:lnSpc>
                <a:spcPct val="80000"/>
              </a:lnSpc>
            </a:pPr>
            <a:r>
              <a:rPr lang="en-US" sz="2000" dirty="0" smtClean="0"/>
              <a:t>Routine </a:t>
            </a:r>
            <a:r>
              <a:rPr lang="en-US" sz="2000" dirty="0"/>
              <a:t>program information</a:t>
            </a:r>
          </a:p>
          <a:p>
            <a:pPr lvl="1">
              <a:lnSpc>
                <a:spcPct val="80000"/>
              </a:lnSpc>
            </a:pPr>
            <a:r>
              <a:rPr lang="en-US" sz="2000" dirty="0"/>
              <a:t>Annual condom sales</a:t>
            </a:r>
          </a:p>
          <a:p>
            <a:pPr lvl="1">
              <a:lnSpc>
                <a:spcPct val="80000"/>
              </a:lnSpc>
            </a:pPr>
            <a:r>
              <a:rPr lang="en-US" sz="2000" dirty="0"/>
              <a:t>Providers trained in </a:t>
            </a:r>
            <a:r>
              <a:rPr lang="en-US" sz="2000" dirty="0" smtClean="0"/>
              <a:t>PITC </a:t>
            </a:r>
            <a:r>
              <a:rPr lang="en-US" sz="2000" dirty="0"/>
              <a:t>etc.</a:t>
            </a:r>
          </a:p>
          <a:p>
            <a:pPr>
              <a:lnSpc>
                <a:spcPct val="80000"/>
              </a:lnSpc>
            </a:pPr>
            <a:r>
              <a:rPr lang="en-US" sz="2000" dirty="0"/>
              <a:t>Routine health information systems</a:t>
            </a:r>
          </a:p>
          <a:p>
            <a:pPr lvl="1">
              <a:lnSpc>
                <a:spcPct val="80000"/>
              </a:lnSpc>
            </a:pPr>
            <a:r>
              <a:rPr lang="en-US" sz="2000" dirty="0"/>
              <a:t>No. </a:t>
            </a:r>
            <a:r>
              <a:rPr lang="en-US" sz="2000" dirty="0" smtClean="0"/>
              <a:t>clients tested through HTC services etc</a:t>
            </a:r>
            <a:r>
              <a:rPr lang="en-US" sz="2000" dirty="0"/>
              <a:t>.</a:t>
            </a:r>
          </a:p>
          <a:p>
            <a:pPr lvl="1">
              <a:lnSpc>
                <a:spcPct val="80000"/>
              </a:lnSpc>
            </a:pPr>
            <a:r>
              <a:rPr lang="en-US" sz="2000" dirty="0"/>
              <a:t>ARV drugs distributed etc</a:t>
            </a:r>
            <a:r>
              <a:rPr lang="en-US" sz="2000" dirty="0" smtClean="0"/>
              <a:t>.</a:t>
            </a:r>
          </a:p>
          <a:p>
            <a:pPr lvl="1">
              <a:lnSpc>
                <a:spcPct val="80000"/>
              </a:lnSpc>
            </a:pPr>
            <a:r>
              <a:rPr lang="en-US" sz="2000" dirty="0" smtClean="0"/>
              <a:t>3ILPMS</a:t>
            </a:r>
            <a:endParaRPr lang="en-US" sz="2000" dirty="0"/>
          </a:p>
          <a:p>
            <a:pPr>
              <a:lnSpc>
                <a:spcPct val="80000"/>
              </a:lnSpc>
            </a:pPr>
            <a:r>
              <a:rPr lang="en-US" sz="2000" dirty="0"/>
              <a:t>Medical records/patient tracking systems</a:t>
            </a:r>
          </a:p>
          <a:p>
            <a:pPr lvl="1">
              <a:lnSpc>
                <a:spcPct val="80000"/>
              </a:lnSpc>
            </a:pPr>
            <a:r>
              <a:rPr lang="en-US" sz="2000" dirty="0"/>
              <a:t>ART adherence</a:t>
            </a:r>
          </a:p>
          <a:p>
            <a:pPr lvl="1">
              <a:lnSpc>
                <a:spcPct val="80000"/>
              </a:lnSpc>
            </a:pPr>
            <a:r>
              <a:rPr lang="en-US" sz="2000" dirty="0"/>
              <a:t>No. patients on ART</a:t>
            </a:r>
          </a:p>
          <a:p>
            <a:pPr>
              <a:lnSpc>
                <a:spcPct val="80000"/>
              </a:lnSpc>
            </a:pPr>
            <a:r>
              <a:rPr lang="en-US" sz="2000" dirty="0"/>
              <a:t>PLACE (Priorities for Local AIDS Control Efforts)</a:t>
            </a:r>
          </a:p>
          <a:p>
            <a:pPr lvl="1">
              <a:lnSpc>
                <a:spcPct val="80000"/>
              </a:lnSpc>
            </a:pPr>
            <a:r>
              <a:rPr lang="en-US" sz="2000" dirty="0"/>
              <a:t>Identification and </a:t>
            </a:r>
            <a:r>
              <a:rPr lang="en-US" sz="2000" dirty="0" smtClean="0"/>
              <a:t>characteristics </a:t>
            </a:r>
            <a:r>
              <a:rPr lang="en-US" sz="2000" dirty="0"/>
              <a:t>of sites where risk behaviors take place</a:t>
            </a:r>
          </a:p>
          <a:p>
            <a:pPr lvl="1">
              <a:lnSpc>
                <a:spcPct val="80000"/>
              </a:lnSpc>
            </a:pPr>
            <a:r>
              <a:rPr lang="en-US" sz="2000" dirty="0"/>
              <a:t>Sexual partnership formation at sites</a:t>
            </a:r>
          </a:p>
          <a:p>
            <a:pPr lvl="1">
              <a:lnSpc>
                <a:spcPct val="80000"/>
              </a:lnSpc>
            </a:pPr>
            <a:endParaRPr lang="en-US" sz="2000" dirty="0"/>
          </a:p>
          <a:p>
            <a:pPr lvl="1">
              <a:lnSpc>
                <a:spcPct val="80000"/>
              </a:lnSpc>
            </a:pPr>
            <a:endParaRPr lang="en-US"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45794" name="Rectangle 2"/>
          <p:cNvSpPr>
            <a:spLocks noGrp="1" noChangeArrowheads="1"/>
          </p:cNvSpPr>
          <p:nvPr>
            <p:ph type="title"/>
          </p:nvPr>
        </p:nvSpPr>
        <p:spPr>
          <a:xfrm>
            <a:off x="503238" y="303947"/>
            <a:ext cx="9139715" cy="519173"/>
          </a:xfrm>
        </p:spPr>
        <p:txBody>
          <a:bodyPr/>
          <a:lstStyle/>
          <a:p>
            <a:r>
              <a:rPr lang="en-US" sz="3500" dirty="0">
                <a:latin typeface="Arial (Headings)"/>
                <a:cs typeface="Arial (Headings)"/>
              </a:rPr>
              <a:t>Information</a:t>
            </a:r>
            <a:r>
              <a:rPr lang="en-US" sz="3500" dirty="0" smtClean="0">
                <a:latin typeface="Arial (Headings)"/>
                <a:cs typeface="Arial (Headings)"/>
              </a:rPr>
              <a:t> Sources </a:t>
            </a:r>
            <a:r>
              <a:rPr lang="en-US" sz="3500" dirty="0">
                <a:latin typeface="Arial (Headings)"/>
                <a:cs typeface="Arial (Headings)"/>
              </a:rPr>
              <a:t>for HIV/AIDS </a:t>
            </a:r>
            <a:r>
              <a:rPr lang="en-US" sz="3500" dirty="0" smtClean="0">
                <a:latin typeface="Arial (Headings)"/>
                <a:cs typeface="Arial (Headings)"/>
              </a:rPr>
              <a:t>M&amp;E</a:t>
            </a:r>
            <a:endParaRPr lang="en-US" sz="3500" i="1" dirty="0">
              <a:latin typeface="Arial (Headings)"/>
              <a:cs typeface="Arial (Headings)"/>
            </a:endParaRPr>
          </a:p>
        </p:txBody>
      </p:sp>
      <p:sp>
        <p:nvSpPr>
          <p:cNvPr id="545795" name="Rectangle 3"/>
          <p:cNvSpPr>
            <a:spLocks noGrp="1" noChangeArrowheads="1"/>
          </p:cNvSpPr>
          <p:nvPr>
            <p:ph idx="1"/>
          </p:nvPr>
        </p:nvSpPr>
        <p:spPr>
          <a:xfrm>
            <a:off x="579438" y="975520"/>
            <a:ext cx="9753600" cy="5868194"/>
          </a:xfrm>
        </p:spPr>
        <p:txBody>
          <a:bodyPr/>
          <a:lstStyle/>
          <a:p>
            <a:pPr>
              <a:lnSpc>
                <a:spcPct val="80000"/>
              </a:lnSpc>
            </a:pPr>
            <a:r>
              <a:rPr lang="en-US" sz="2400" dirty="0"/>
              <a:t>Facility surveys</a:t>
            </a:r>
          </a:p>
          <a:p>
            <a:pPr lvl="1">
              <a:lnSpc>
                <a:spcPct val="80000"/>
              </a:lnSpc>
            </a:pPr>
            <a:r>
              <a:rPr lang="en-US" sz="2400" dirty="0"/>
              <a:t>Coverage of HIV/AIDS services (facility-based)</a:t>
            </a:r>
          </a:p>
          <a:p>
            <a:pPr lvl="1">
              <a:lnSpc>
                <a:spcPct val="80000"/>
              </a:lnSpc>
            </a:pPr>
            <a:r>
              <a:rPr lang="en-US" sz="2400" dirty="0"/>
              <a:t>Readiness to provide quality HIV/AIDS services</a:t>
            </a:r>
          </a:p>
          <a:p>
            <a:pPr lvl="1">
              <a:lnSpc>
                <a:spcPct val="80000"/>
              </a:lnSpc>
            </a:pPr>
            <a:r>
              <a:rPr lang="en-US" sz="2400" dirty="0"/>
              <a:t>Appropriate STI management </a:t>
            </a:r>
          </a:p>
          <a:p>
            <a:pPr>
              <a:lnSpc>
                <a:spcPct val="80000"/>
              </a:lnSpc>
            </a:pPr>
            <a:r>
              <a:rPr lang="en-US" sz="2400" dirty="0"/>
              <a:t>General Population surveys</a:t>
            </a:r>
          </a:p>
          <a:p>
            <a:pPr lvl="1">
              <a:lnSpc>
                <a:spcPct val="80000"/>
              </a:lnSpc>
            </a:pPr>
            <a:r>
              <a:rPr lang="en-US" sz="2400" dirty="0"/>
              <a:t>Sexual behavior </a:t>
            </a:r>
          </a:p>
          <a:p>
            <a:pPr lvl="1">
              <a:lnSpc>
                <a:spcPct val="80000"/>
              </a:lnSpc>
            </a:pPr>
            <a:r>
              <a:rPr lang="en-US" sz="2400" dirty="0"/>
              <a:t>HIV </a:t>
            </a:r>
            <a:r>
              <a:rPr lang="en-US" sz="2400" dirty="0" err="1"/>
              <a:t>seroprevalence</a:t>
            </a:r>
            <a:endParaRPr lang="en-US" sz="2400" dirty="0"/>
          </a:p>
          <a:p>
            <a:pPr>
              <a:lnSpc>
                <a:spcPct val="80000"/>
              </a:lnSpc>
            </a:pPr>
            <a:r>
              <a:rPr lang="en-US" sz="2400" dirty="0"/>
              <a:t>Targeted Population Surveys/Behavioral Surveillance Surveys</a:t>
            </a:r>
          </a:p>
          <a:p>
            <a:pPr lvl="1">
              <a:lnSpc>
                <a:spcPct val="80000"/>
              </a:lnSpc>
            </a:pPr>
            <a:r>
              <a:rPr lang="en-US" sz="2400" dirty="0"/>
              <a:t>Sexual and other risk behaviors </a:t>
            </a:r>
          </a:p>
          <a:p>
            <a:pPr lvl="1">
              <a:lnSpc>
                <a:spcPct val="80000"/>
              </a:lnSpc>
            </a:pPr>
            <a:r>
              <a:rPr lang="en-US" sz="2400" dirty="0"/>
              <a:t>HIV </a:t>
            </a:r>
            <a:r>
              <a:rPr lang="en-US" sz="2400" dirty="0" err="1"/>
              <a:t>seroprevalence</a:t>
            </a:r>
            <a:r>
              <a:rPr lang="en-US" sz="2400" dirty="0"/>
              <a:t> </a:t>
            </a:r>
          </a:p>
          <a:p>
            <a:pPr>
              <a:lnSpc>
                <a:spcPct val="80000"/>
              </a:lnSpc>
            </a:pPr>
            <a:r>
              <a:rPr lang="en-US" sz="2400" dirty="0"/>
              <a:t>Surveillance</a:t>
            </a:r>
          </a:p>
          <a:p>
            <a:pPr lvl="1">
              <a:lnSpc>
                <a:spcPct val="80000"/>
              </a:lnSpc>
            </a:pPr>
            <a:r>
              <a:rPr lang="en-US" sz="2400" dirty="0"/>
              <a:t>HIV </a:t>
            </a:r>
            <a:r>
              <a:rPr lang="en-US" sz="2400" dirty="0" err="1"/>
              <a:t>seroprevalence</a:t>
            </a:r>
            <a:r>
              <a:rPr lang="en-US" sz="2400" dirty="0"/>
              <a:t> </a:t>
            </a:r>
          </a:p>
          <a:p>
            <a:pPr>
              <a:lnSpc>
                <a:spcPct val="80000"/>
              </a:lnSpc>
            </a:pPr>
            <a:r>
              <a:rPr lang="en-US" sz="2400" dirty="0"/>
              <a:t>Vital Registration</a:t>
            </a:r>
          </a:p>
          <a:p>
            <a:pPr lvl="1">
              <a:lnSpc>
                <a:spcPct val="80000"/>
              </a:lnSpc>
            </a:pPr>
            <a:r>
              <a:rPr lang="en-US" sz="2400" dirty="0"/>
              <a:t>AIDS mortality</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579437" y="303947"/>
            <a:ext cx="9063515" cy="823973"/>
          </a:xfrm>
        </p:spPr>
        <p:txBody>
          <a:bodyPr/>
          <a:lstStyle/>
          <a:p>
            <a:r>
              <a:rPr lang="en-GB" sz="3500" dirty="0"/>
              <a:t>Information Storage</a:t>
            </a:r>
            <a:r>
              <a:rPr lang="en-GB" sz="3500" dirty="0" smtClean="0"/>
              <a:t>: </a:t>
            </a:r>
            <a:r>
              <a:rPr lang="en-GB" sz="3500" dirty="0"/>
              <a:t>CRIS</a:t>
            </a:r>
          </a:p>
        </p:txBody>
      </p:sp>
      <p:sp>
        <p:nvSpPr>
          <p:cNvPr id="510979" name="Rectangle 3"/>
          <p:cNvSpPr>
            <a:spLocks noGrp="1" noChangeArrowheads="1"/>
          </p:cNvSpPr>
          <p:nvPr>
            <p:ph idx="1"/>
          </p:nvPr>
        </p:nvSpPr>
        <p:spPr>
          <a:xfrm>
            <a:off x="655637" y="1433513"/>
            <a:ext cx="8534400" cy="4876800"/>
          </a:xfrm>
        </p:spPr>
        <p:txBody>
          <a:bodyPr/>
          <a:lstStyle/>
          <a:p>
            <a:pPr>
              <a:lnSpc>
                <a:spcPct val="90000"/>
              </a:lnSpc>
              <a:buFontTx/>
              <a:buNone/>
            </a:pPr>
            <a:r>
              <a:rPr lang="en-GB" sz="2000" b="1" dirty="0"/>
              <a:t>Country Response Information </a:t>
            </a:r>
            <a:r>
              <a:rPr lang="en-GB" sz="2000" b="1" dirty="0" smtClean="0"/>
              <a:t>System 3.0</a:t>
            </a:r>
            <a:endParaRPr lang="en-GB" sz="2000" b="1" dirty="0"/>
          </a:p>
          <a:p>
            <a:pPr>
              <a:lnSpc>
                <a:spcPct val="90000"/>
              </a:lnSpc>
            </a:pPr>
            <a:r>
              <a:rPr lang="en-GB" sz="2000" b="1" dirty="0"/>
              <a:t>Purpose:</a:t>
            </a:r>
            <a:r>
              <a:rPr lang="en-GB" sz="2000" dirty="0"/>
              <a:t> </a:t>
            </a:r>
          </a:p>
          <a:p>
            <a:pPr>
              <a:lnSpc>
                <a:spcPct val="90000"/>
              </a:lnSpc>
              <a:buFontTx/>
              <a:buNone/>
            </a:pPr>
            <a:r>
              <a:rPr lang="en-GB" sz="2000" dirty="0"/>
              <a:t>	To enable the systematic </a:t>
            </a:r>
          </a:p>
          <a:p>
            <a:pPr lvl="1">
              <a:lnSpc>
                <a:spcPct val="90000"/>
              </a:lnSpc>
            </a:pPr>
            <a:r>
              <a:rPr lang="en-GB" sz="2000" dirty="0"/>
              <a:t>storage</a:t>
            </a:r>
          </a:p>
          <a:p>
            <a:pPr lvl="1">
              <a:lnSpc>
                <a:spcPct val="90000"/>
              </a:lnSpc>
            </a:pPr>
            <a:r>
              <a:rPr lang="en-GB" sz="2000" dirty="0"/>
              <a:t>analysis</a:t>
            </a:r>
          </a:p>
          <a:p>
            <a:pPr lvl="1">
              <a:lnSpc>
                <a:spcPct val="90000"/>
              </a:lnSpc>
            </a:pPr>
            <a:r>
              <a:rPr lang="en-GB" sz="2000" dirty="0"/>
              <a:t>retrieval</a:t>
            </a:r>
          </a:p>
          <a:p>
            <a:pPr lvl="1">
              <a:lnSpc>
                <a:spcPct val="90000"/>
              </a:lnSpc>
            </a:pPr>
            <a:r>
              <a:rPr lang="en-GB" sz="2000" dirty="0"/>
              <a:t>dissemination </a:t>
            </a:r>
            <a:r>
              <a:rPr lang="en-GB" sz="2000" dirty="0" smtClean="0"/>
              <a:t>of </a:t>
            </a:r>
            <a:r>
              <a:rPr lang="en-GB" sz="2000" dirty="0"/>
              <a:t>collected information on a country’s response to HIV/AIDS</a:t>
            </a:r>
          </a:p>
          <a:p>
            <a:pPr>
              <a:lnSpc>
                <a:spcPct val="90000"/>
              </a:lnSpc>
            </a:pPr>
            <a:r>
              <a:rPr lang="en-GB" sz="2000" b="1" dirty="0"/>
              <a:t>Structure:</a:t>
            </a:r>
            <a:r>
              <a:rPr lang="en-GB" sz="2000" dirty="0"/>
              <a:t> Integrated system with 3 modules</a:t>
            </a:r>
          </a:p>
          <a:p>
            <a:pPr lvl="1">
              <a:lnSpc>
                <a:spcPct val="90000"/>
              </a:lnSpc>
            </a:pPr>
            <a:r>
              <a:rPr lang="en-GB" sz="2000" dirty="0"/>
              <a:t>Indicator </a:t>
            </a:r>
          </a:p>
          <a:p>
            <a:pPr lvl="1">
              <a:lnSpc>
                <a:spcPct val="90000"/>
              </a:lnSpc>
            </a:pPr>
            <a:r>
              <a:rPr lang="en-GB" sz="2000" dirty="0"/>
              <a:t>Project / resource tracking</a:t>
            </a:r>
          </a:p>
          <a:p>
            <a:pPr lvl="1">
              <a:lnSpc>
                <a:spcPct val="90000"/>
              </a:lnSpc>
            </a:pPr>
            <a:r>
              <a:rPr lang="en-GB" sz="2000" dirty="0"/>
              <a:t>Research Inventory</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0020" name="Rectangle 4"/>
          <p:cNvSpPr>
            <a:spLocks noGrp="1" noChangeArrowheads="1"/>
          </p:cNvSpPr>
          <p:nvPr>
            <p:ph type="ctrTitle" sz="quarter"/>
          </p:nvPr>
        </p:nvSpPr>
        <p:spPr/>
        <p:txBody>
          <a:bodyPr/>
          <a:lstStyle/>
          <a:p>
            <a:r>
              <a:rPr lang="en-US" dirty="0"/>
              <a:t>Context </a:t>
            </a:r>
            <a:r>
              <a:rPr lang="en-US" sz="5400" b="0" dirty="0"/>
              <a:t/>
            </a:r>
            <a:br>
              <a:rPr lang="en-US" sz="5400" b="0" dirty="0"/>
            </a:br>
            <a:endParaRPr lang="en-US" sz="54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79437" y="303945"/>
            <a:ext cx="9063515" cy="1264973"/>
          </a:xfrm>
        </p:spPr>
        <p:txBody>
          <a:bodyPr/>
          <a:lstStyle/>
          <a:p>
            <a:r>
              <a:rPr lang="en-US" sz="3500" dirty="0" smtClean="0"/>
              <a:t>Data Quality Assurance</a:t>
            </a:r>
            <a:endParaRPr lang="en-US" sz="3500" dirty="0"/>
          </a:p>
        </p:txBody>
      </p:sp>
      <p:sp>
        <p:nvSpPr>
          <p:cNvPr id="3" name="Content Placeholder 2"/>
          <p:cNvSpPr>
            <a:spLocks noGrp="1"/>
          </p:cNvSpPr>
          <p:nvPr>
            <p:ph idx="1"/>
          </p:nvPr>
        </p:nvSpPr>
        <p:spPr>
          <a:xfrm>
            <a:off x="655639" y="1770962"/>
            <a:ext cx="8839200" cy="4385240"/>
          </a:xfrm>
        </p:spPr>
        <p:txBody>
          <a:bodyPr/>
          <a:lstStyle/>
          <a:p>
            <a:r>
              <a:rPr lang="en-US" sz="2400" dirty="0" smtClean="0"/>
              <a:t>Health Information Systems are only as good as the data they record and organize</a:t>
            </a:r>
          </a:p>
          <a:p>
            <a:r>
              <a:rPr lang="en-US" sz="2400" dirty="0"/>
              <a:t>Q</a:t>
            </a:r>
            <a:r>
              <a:rPr lang="en-US" sz="2400" dirty="0" smtClean="0"/>
              <a:t>uality of data collected should be routinely assessed</a:t>
            </a:r>
          </a:p>
          <a:p>
            <a:r>
              <a:rPr lang="en-US" sz="2400" dirty="0" smtClean="0"/>
              <a:t>An enhanced suite of tools are available to assist with routine data quality assurance at </a:t>
            </a:r>
            <a:r>
              <a:rPr lang="en-US" sz="2400" dirty="0"/>
              <a:t>http://</a:t>
            </a:r>
            <a:r>
              <a:rPr lang="en-US" sz="2400" dirty="0" smtClean="0"/>
              <a:t>www.cpc.unc.edu/measure/dqa</a:t>
            </a: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5666769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5378" name="Rectangle 2"/>
          <p:cNvSpPr>
            <a:spLocks noGrp="1" noChangeArrowheads="1"/>
          </p:cNvSpPr>
          <p:nvPr>
            <p:ph type="ctrTitle" sz="quarter"/>
          </p:nvPr>
        </p:nvSpPr>
        <p:spPr/>
        <p:txBody>
          <a:bodyPr/>
          <a:lstStyle/>
          <a:p>
            <a:r>
              <a:rPr lang="en-US" dirty="0" smtClean="0"/>
              <a:t>Example</a:t>
            </a:r>
            <a:r>
              <a:rPr lang="en-US" dirty="0" smtClean="0"/>
              <a:t> </a:t>
            </a:r>
            <a:r>
              <a:rPr lang="en-US" dirty="0" smtClean="0"/>
              <a:t>HTC</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6098" name="Rectangle 2"/>
          <p:cNvSpPr>
            <a:spLocks noGrp="1" noChangeArrowheads="1"/>
          </p:cNvSpPr>
          <p:nvPr>
            <p:ph type="title"/>
          </p:nvPr>
        </p:nvSpPr>
        <p:spPr>
          <a:xfrm>
            <a:off x="427037" y="152401"/>
            <a:ext cx="9372600" cy="936625"/>
          </a:xfrm>
        </p:spPr>
        <p:txBody>
          <a:bodyPr/>
          <a:lstStyle/>
          <a:p>
            <a:pPr defTabSz="914361"/>
            <a:r>
              <a:rPr lang="en-US" sz="3500" dirty="0"/>
              <a:t>Illustrative Questions for </a:t>
            </a:r>
            <a:r>
              <a:rPr lang="en-US" sz="3500" dirty="0" smtClean="0"/>
              <a:t>HTC </a:t>
            </a:r>
            <a:r>
              <a:rPr lang="en-US" sz="3500" dirty="0"/>
              <a:t>P</a:t>
            </a:r>
            <a:r>
              <a:rPr lang="en-US" sz="3500" dirty="0" smtClean="0"/>
              <a:t>rograms</a:t>
            </a:r>
            <a:endParaRPr lang="en-US" sz="3500" dirty="0"/>
          </a:p>
        </p:txBody>
      </p:sp>
      <p:sp>
        <p:nvSpPr>
          <p:cNvPr id="516099" name="Rectangle 3"/>
          <p:cNvSpPr>
            <a:spLocks noGrp="1" noChangeArrowheads="1"/>
          </p:cNvSpPr>
          <p:nvPr>
            <p:ph idx="1"/>
          </p:nvPr>
        </p:nvSpPr>
        <p:spPr>
          <a:xfrm>
            <a:off x="503237" y="1280320"/>
            <a:ext cx="9220200" cy="5425281"/>
          </a:xfrm>
        </p:spPr>
        <p:txBody>
          <a:bodyPr/>
          <a:lstStyle/>
          <a:p>
            <a:pPr marL="342886" indent="-342886" defTabSz="914361"/>
            <a:r>
              <a:rPr lang="en-US" sz="2400" dirty="0"/>
              <a:t>Are </a:t>
            </a:r>
            <a:r>
              <a:rPr lang="en-US" sz="2400" dirty="0" smtClean="0"/>
              <a:t>HCT </a:t>
            </a:r>
            <a:r>
              <a:rPr lang="en-US" sz="2400" dirty="0"/>
              <a:t>services being provided as planned?</a:t>
            </a:r>
          </a:p>
          <a:p>
            <a:pPr marL="342886" indent="-342886" defTabSz="914361"/>
            <a:r>
              <a:rPr lang="en-US" sz="2400" dirty="0"/>
              <a:t>Do services meet minimum quality standards?</a:t>
            </a:r>
          </a:p>
          <a:p>
            <a:pPr marL="342886" indent="-342886" defTabSz="914361"/>
            <a:r>
              <a:rPr lang="en-US" sz="2400" dirty="0"/>
              <a:t>Is utilization of services increasing</a:t>
            </a:r>
            <a:r>
              <a:rPr lang="en-US" sz="2400" dirty="0" smtClean="0"/>
              <a:t>?</a:t>
            </a:r>
          </a:p>
          <a:p>
            <a:pPr marL="342886" indent="-342886" defTabSz="914361"/>
            <a:r>
              <a:rPr lang="en-US" sz="2400" dirty="0" smtClean="0"/>
              <a:t>Are there disparities among different types of clients in accessing HCT? </a:t>
            </a:r>
          </a:p>
          <a:p>
            <a:pPr marL="342886" indent="-342886" defTabSz="914361"/>
            <a:r>
              <a:rPr lang="en-US" sz="2400" dirty="0" smtClean="0"/>
              <a:t>Are the scale of HCT services sufficient given the size and scale of the epidemic?</a:t>
            </a:r>
            <a:endParaRPr lang="en-US" sz="2400" dirty="0"/>
          </a:p>
          <a:p>
            <a:pPr marL="342886" indent="-342886" defTabSz="914361"/>
            <a:r>
              <a:rPr lang="en-US" sz="2400" dirty="0" smtClean="0"/>
              <a:t>How successful is HCT as an entry point for HIV care</a:t>
            </a:r>
            <a:r>
              <a:rPr lang="en-US" sz="2400" dirty="0"/>
              <a:t>, support and treatment </a:t>
            </a:r>
            <a:r>
              <a:rPr lang="en-US" sz="2400" dirty="0" smtClean="0"/>
              <a:t>services?</a:t>
            </a:r>
            <a:endParaRPr lang="en-US" sz="2400" dirty="0"/>
          </a:p>
          <a:p>
            <a:pPr marL="342886" indent="-342886" defTabSz="914361"/>
            <a:endParaRPr lang="en-US" sz="24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48515" name="Picture 3"/>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74638" y="289719"/>
            <a:ext cx="9601200" cy="579120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
        <p:nvSpPr>
          <p:cNvPr id="4" name="TextBox 3"/>
          <p:cNvSpPr txBox="1"/>
          <p:nvPr/>
        </p:nvSpPr>
        <p:spPr>
          <a:xfrm>
            <a:off x="350837" y="6614319"/>
            <a:ext cx="6934200" cy="523216"/>
          </a:xfrm>
          <a:prstGeom prst="rect">
            <a:avLst/>
          </a:prstGeom>
          <a:noFill/>
        </p:spPr>
        <p:txBody>
          <a:bodyPr wrap="square" lIns="91436" tIns="45718" rIns="91436" bIns="45718" rtlCol="0">
            <a:spAutoFit/>
          </a:bodyPr>
          <a:lstStyle/>
          <a:p>
            <a:pPr algn="l"/>
            <a:r>
              <a:rPr lang="en-US" sz="1400" b="0" dirty="0" smtClean="0">
                <a:solidFill>
                  <a:srgbClr val="161616"/>
                </a:solidFill>
              </a:rPr>
              <a:t>Source: WHO and partners, 2011. Guide to monitoring and evaluating national HIV testing and </a:t>
            </a:r>
            <a:r>
              <a:rPr lang="en-US" sz="1400" b="0" dirty="0" err="1" smtClean="0">
                <a:solidFill>
                  <a:srgbClr val="161616"/>
                </a:solidFill>
              </a:rPr>
              <a:t>counselling</a:t>
            </a:r>
            <a:r>
              <a:rPr lang="en-US" sz="1400" b="0" dirty="0" smtClean="0">
                <a:solidFill>
                  <a:srgbClr val="161616"/>
                </a:solidFill>
              </a:rPr>
              <a:t> (HTC) </a:t>
            </a:r>
            <a:r>
              <a:rPr lang="en-US" sz="1400" b="0" dirty="0" err="1" smtClean="0">
                <a:solidFill>
                  <a:srgbClr val="161616"/>
                </a:solidFill>
              </a:rPr>
              <a:t>programmes</a:t>
            </a:r>
            <a:r>
              <a:rPr lang="en-US" sz="1400" dirty="0" smtClean="0">
                <a:solidFill>
                  <a:srgbClr val="161616"/>
                </a:solidFill>
              </a:rPr>
              <a:t>.</a:t>
            </a:r>
            <a:endParaRPr lang="en-US" sz="1400" dirty="0">
              <a:solidFill>
                <a:srgbClr val="161616"/>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396257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a:xfrm>
            <a:off x="304801" y="152401"/>
            <a:ext cx="9494837" cy="936625"/>
          </a:xfrm>
        </p:spPr>
        <p:txBody>
          <a:bodyPr/>
          <a:lstStyle/>
          <a:p>
            <a:pPr defTabSz="914361"/>
            <a:r>
              <a:rPr lang="en-US" sz="3500" dirty="0"/>
              <a:t>Illustrative Process and Output Indicators</a:t>
            </a:r>
          </a:p>
        </p:txBody>
      </p:sp>
      <p:sp>
        <p:nvSpPr>
          <p:cNvPr id="518147" name="Rectangle 3"/>
          <p:cNvSpPr>
            <a:spLocks noGrp="1" noChangeArrowheads="1"/>
          </p:cNvSpPr>
          <p:nvPr>
            <p:ph idx="1"/>
          </p:nvPr>
        </p:nvSpPr>
        <p:spPr>
          <a:xfrm>
            <a:off x="350838" y="1356519"/>
            <a:ext cx="9598026" cy="4876800"/>
          </a:xfrm>
        </p:spPr>
        <p:txBody>
          <a:bodyPr/>
          <a:lstStyle/>
          <a:p>
            <a:pPr marL="342886" indent="-342886" defTabSz="914361">
              <a:lnSpc>
                <a:spcPct val="90000"/>
              </a:lnSpc>
            </a:pPr>
            <a:r>
              <a:rPr lang="en-US" sz="2400" dirty="0"/>
              <a:t>Number of </a:t>
            </a:r>
            <a:r>
              <a:rPr lang="en-US" sz="2400" dirty="0" smtClean="0"/>
              <a:t>health facilities that provide HTC services</a:t>
            </a:r>
            <a:endParaRPr lang="en-US" sz="2400" dirty="0"/>
          </a:p>
          <a:p>
            <a:pPr marL="342886" indent="-342886" defTabSz="914361">
              <a:lnSpc>
                <a:spcPct val="90000"/>
              </a:lnSpc>
            </a:pPr>
            <a:r>
              <a:rPr lang="en-US" sz="2400" dirty="0" smtClean="0"/>
              <a:t>Percentage of HTC sites which meet national service quality standards</a:t>
            </a:r>
          </a:p>
          <a:p>
            <a:pPr marL="342886" indent="-342886" defTabSz="914361">
              <a:lnSpc>
                <a:spcPct val="90000"/>
              </a:lnSpc>
            </a:pPr>
            <a:r>
              <a:rPr lang="en-US" sz="2400" dirty="0" smtClean="0"/>
              <a:t>Number of women and men (15+) who have received an HIV test in the last 12 months and know their status</a:t>
            </a:r>
          </a:p>
          <a:p>
            <a:pPr marL="342886" indent="-342886" defTabSz="914361">
              <a:lnSpc>
                <a:spcPct val="90000"/>
              </a:lnSpc>
            </a:pPr>
            <a:r>
              <a:rPr lang="en-US" sz="2400" dirty="0" smtClean="0"/>
              <a:t>% of people tested through PITC</a:t>
            </a:r>
          </a:p>
          <a:p>
            <a:pPr marL="0" indent="0" defTabSz="914361">
              <a:lnSpc>
                <a:spcPct val="90000"/>
              </a:lnSpc>
              <a:buNone/>
            </a:pPr>
            <a:endParaRPr lang="en-US" sz="2400" dirty="0" smtClean="0"/>
          </a:p>
          <a:p>
            <a:pPr marL="342886" indent="-342886" defTabSz="914361">
              <a:lnSpc>
                <a:spcPct val="90000"/>
              </a:lnSpc>
            </a:pPr>
            <a:endParaRPr lang="en-US" sz="2400" dirty="0"/>
          </a:p>
          <a:p>
            <a:pPr marL="342886" indent="-342886" defTabSz="914361">
              <a:lnSpc>
                <a:spcPct val="90000"/>
              </a:lnSpc>
            </a:pPr>
            <a:endParaRPr lang="en-US" sz="2400" dirty="0"/>
          </a:p>
          <a:p>
            <a:pPr marL="342886" indent="-342886" defTabSz="914361">
              <a:lnSpc>
                <a:spcPct val="90000"/>
              </a:lnSpc>
            </a:pPr>
            <a:endParaRPr 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3028" name="Rectangle 4"/>
          <p:cNvSpPr>
            <a:spLocks noGrp="1" noChangeArrowheads="1"/>
          </p:cNvSpPr>
          <p:nvPr>
            <p:ph type="title"/>
          </p:nvPr>
        </p:nvSpPr>
        <p:spPr>
          <a:xfrm>
            <a:off x="503237" y="267495"/>
            <a:ext cx="8991600" cy="936625"/>
          </a:xfrm>
        </p:spPr>
        <p:txBody>
          <a:bodyPr/>
          <a:lstStyle/>
          <a:p>
            <a:r>
              <a:rPr lang="en-US" sz="3500" dirty="0"/>
              <a:t>Percentage of Facilities Providing </a:t>
            </a:r>
            <a:r>
              <a:rPr lang="en-US" sz="3500" dirty="0" smtClean="0"/>
              <a:t>HTC </a:t>
            </a:r>
            <a:r>
              <a:rPr lang="en-US" sz="3500" dirty="0"/>
              <a:t>Services</a:t>
            </a:r>
          </a:p>
        </p:txBody>
      </p:sp>
      <p:graphicFrame>
        <p:nvGraphicFramePr>
          <p:cNvPr id="2" name="Object 5"/>
          <p:cNvGraphicFramePr>
            <a:graphicFrameLocks noGrp="1" noChangeAspect="1"/>
          </p:cNvGraphicFramePr>
          <p:nvPr>
            <p:ph type="chart"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585653112"/>
              </p:ext>
            </p:extLst>
          </p:nvPr>
        </p:nvGraphicFramePr>
        <p:xfrm>
          <a:off x="198437" y="1356519"/>
          <a:ext cx="9652001" cy="4927600"/>
        </p:xfrm>
        <a:graphic>
          <a:graphicData uri="http://schemas.openxmlformats.org/drawingml/2006/chart">
            <c:chart xmlns:c="http://schemas.openxmlformats.org/drawingml/2006/chart" xmlns:r="http://schemas.openxmlformats.org/officeDocument/2006/relationships" r:id="rId3"/>
          </a:graphicData>
        </a:graphic>
      </p:graphicFrame>
      <p:sp>
        <p:nvSpPr>
          <p:cNvPr id="513031" name="Text Box 7"/>
          <p:cNvSpPr txBox="1">
            <a:spLocks noChangeArrowheads="1"/>
          </p:cNvSpPr>
          <p:nvPr/>
        </p:nvSpPr>
        <p:spPr bwMode="auto">
          <a:xfrm>
            <a:off x="274638" y="6691314"/>
            <a:ext cx="6781801" cy="523216"/>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91436" tIns="45718" rIns="91436" bIns="45718">
            <a:spAutoFit/>
          </a:bodyPr>
          <a:lstStyle/>
          <a:p>
            <a:pPr algn="l">
              <a:spcBef>
                <a:spcPct val="50000"/>
              </a:spcBef>
            </a:pPr>
            <a:r>
              <a:rPr lang="en-US" sz="1400" b="0" dirty="0">
                <a:solidFill>
                  <a:schemeClr val="accent4">
                    <a:lumMod val="10000"/>
                  </a:schemeClr>
                </a:solidFill>
              </a:rPr>
              <a:t>Source: </a:t>
            </a:r>
            <a:r>
              <a:rPr lang="en-US" sz="1400" b="0" dirty="0" smtClean="0">
                <a:solidFill>
                  <a:schemeClr val="accent4">
                    <a:lumMod val="10000"/>
                  </a:schemeClr>
                </a:solidFill>
              </a:rPr>
              <a:t>2007 Rwanda HIV </a:t>
            </a:r>
            <a:r>
              <a:rPr lang="en-US" sz="1400" b="0" dirty="0">
                <a:solidFill>
                  <a:schemeClr val="accent4">
                    <a:lumMod val="10000"/>
                  </a:schemeClr>
                </a:solidFill>
              </a:rPr>
              <a:t>Service Provision Assessment and </a:t>
            </a:r>
            <a:r>
              <a:rPr lang="en-US" sz="1400" b="0" dirty="0" smtClean="0">
                <a:solidFill>
                  <a:schemeClr val="accent4">
                    <a:lumMod val="10000"/>
                  </a:schemeClr>
                </a:solidFill>
              </a:rPr>
              <a:t>2007 </a:t>
            </a:r>
            <a:r>
              <a:rPr lang="en-US" sz="1400" b="0" dirty="0">
                <a:solidFill>
                  <a:schemeClr val="accent4">
                    <a:lumMod val="10000"/>
                  </a:schemeClr>
                </a:solidFill>
              </a:rPr>
              <a:t>Uganda HIV Service Provision Assessment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198438" y="0"/>
            <a:ext cx="9647237" cy="1393825"/>
          </a:xfrm>
        </p:spPr>
        <p:txBody>
          <a:bodyPr/>
          <a:lstStyle/>
          <a:p>
            <a:r>
              <a:rPr lang="en-US" sz="3500" dirty="0"/>
              <a:t>Percentage of </a:t>
            </a:r>
            <a:r>
              <a:rPr lang="en-US" sz="3500" dirty="0" smtClean="0"/>
              <a:t>HTC </a:t>
            </a:r>
            <a:r>
              <a:rPr lang="en-US" sz="3500" dirty="0"/>
              <a:t>Sites With Selected Inputs for Quality </a:t>
            </a:r>
            <a:r>
              <a:rPr lang="en-US" sz="3500" dirty="0" smtClean="0"/>
              <a:t>Services</a:t>
            </a:r>
            <a:endParaRPr lang="en-US" sz="3500" dirty="0"/>
          </a:p>
        </p:txBody>
      </p:sp>
      <p:graphicFrame>
        <p:nvGraphicFramePr>
          <p:cNvPr id="2" name="Object 3"/>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531380669"/>
              </p:ext>
            </p:extLst>
          </p:nvPr>
        </p:nvGraphicFramePr>
        <p:xfrm>
          <a:off x="350836" y="1356519"/>
          <a:ext cx="9271000" cy="4927600"/>
        </p:xfrm>
        <a:graphic>
          <a:graphicData uri="http://schemas.openxmlformats.org/drawingml/2006/chart">
            <c:chart xmlns:c="http://schemas.openxmlformats.org/drawingml/2006/chart" xmlns:r="http://schemas.openxmlformats.org/officeDocument/2006/relationships" r:id="rId3"/>
          </a:graphicData>
        </a:graphic>
      </p:graphicFrame>
      <p:sp>
        <p:nvSpPr>
          <p:cNvPr id="492548" name="Text Box 4"/>
          <p:cNvSpPr txBox="1">
            <a:spLocks noChangeArrowheads="1"/>
          </p:cNvSpPr>
          <p:nvPr/>
        </p:nvSpPr>
        <p:spPr bwMode="auto">
          <a:xfrm>
            <a:off x="808037" y="6919119"/>
            <a:ext cx="6781801" cy="31357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91436" tIns="45718" rIns="91436" bIns="45718">
            <a:spAutoFit/>
          </a:bodyPr>
          <a:lstStyle/>
          <a:p>
            <a:pPr algn="l">
              <a:spcBef>
                <a:spcPct val="50000"/>
              </a:spcBef>
            </a:pPr>
            <a:r>
              <a:rPr lang="en-US" sz="1400" b="0" dirty="0">
                <a:solidFill>
                  <a:srgbClr val="161616"/>
                </a:solidFill>
              </a:rPr>
              <a:t>Source: </a:t>
            </a:r>
            <a:r>
              <a:rPr lang="en-US" sz="1400" b="0" dirty="0" smtClean="0">
                <a:solidFill>
                  <a:srgbClr val="161616"/>
                </a:solidFill>
              </a:rPr>
              <a:t>2007 Rwanda HIV </a:t>
            </a:r>
            <a:r>
              <a:rPr lang="en-US" sz="1400" b="0" dirty="0">
                <a:solidFill>
                  <a:srgbClr val="161616"/>
                </a:solidFill>
              </a:rPr>
              <a:t>Service Provision Assessment</a:t>
            </a:r>
          </a:p>
        </p:txBody>
      </p:sp>
      <p:sp>
        <p:nvSpPr>
          <p:cNvPr id="492549" name="Rectangle 5"/>
          <p:cNvSpPr>
            <a:spLocks noChangeArrowheads="1"/>
          </p:cNvSpPr>
          <p:nvPr/>
        </p:nvSpPr>
        <p:spPr bwMode="auto">
          <a:xfrm>
            <a:off x="157163" y="152401"/>
            <a:ext cx="9993312" cy="70643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nchor="ctr"/>
          <a:lstStyle/>
          <a:p>
            <a:pPr algn="l" defTabSz="1014370"/>
            <a:endParaRPr lang="en-US" sz="2800" dirty="0">
              <a:solidFill>
                <a:schemeClr val="tx2"/>
              </a:solidFill>
            </a:endParaRPr>
          </a:p>
        </p:txBody>
      </p:sp>
      <p:sp>
        <p:nvSpPr>
          <p:cNvPr id="492550" name="Text Box 6"/>
          <p:cNvSpPr txBox="1">
            <a:spLocks noChangeArrowheads="1"/>
          </p:cNvSpPr>
          <p:nvPr/>
        </p:nvSpPr>
        <p:spPr bwMode="auto">
          <a:xfrm>
            <a:off x="8199438" y="1617801"/>
            <a:ext cx="1066800" cy="34607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p>
            <a:pPr algn="l"/>
            <a:r>
              <a:rPr lang="en-US" sz="1600" dirty="0">
                <a:solidFill>
                  <a:schemeClr val="tx1"/>
                </a:solidFill>
              </a:rPr>
              <a:t>Percent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box(out)">
                                      <p:cBhvr>
                                        <p:cTn id="7" dur="500"/>
                                        <p:tgtEl>
                                          <p:spTgt spid="2">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animBg="0"/>
        </p:bldSub>
      </p:bldGraphic>
    </p:bld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228599" y="1"/>
            <a:ext cx="9494838" cy="1393826"/>
          </a:xfrm>
        </p:spPr>
        <p:txBody>
          <a:bodyPr/>
          <a:lstStyle/>
          <a:p>
            <a:r>
              <a:rPr lang="en-US" sz="3500" dirty="0"/>
              <a:t>Percentage of </a:t>
            </a:r>
            <a:r>
              <a:rPr lang="en-US" sz="3500" dirty="0" smtClean="0"/>
              <a:t>HTC </a:t>
            </a:r>
            <a:r>
              <a:rPr lang="en-US" sz="3500" dirty="0"/>
              <a:t>Sites With Selected Inputs for Quality </a:t>
            </a:r>
            <a:r>
              <a:rPr lang="en-US" sz="3500" dirty="0" smtClean="0"/>
              <a:t>Services</a:t>
            </a:r>
            <a:endParaRPr lang="en-US" sz="3500" dirty="0"/>
          </a:p>
        </p:txBody>
      </p:sp>
      <p:graphicFrame>
        <p:nvGraphicFramePr>
          <p:cNvPr id="2" name="Object 3"/>
          <p:cNvGraphicFramePr>
            <a:graphicFrameLocks noChangeAspect="1"/>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442752757"/>
              </p:ext>
            </p:extLst>
          </p:nvPr>
        </p:nvGraphicFramePr>
        <p:xfrm>
          <a:off x="427037" y="1356519"/>
          <a:ext cx="9271000" cy="4927600"/>
        </p:xfrm>
        <a:graphic>
          <a:graphicData uri="http://schemas.openxmlformats.org/drawingml/2006/chart">
            <c:chart xmlns:c="http://schemas.openxmlformats.org/drawingml/2006/chart" xmlns:r="http://schemas.openxmlformats.org/officeDocument/2006/relationships" r:id="rId3"/>
          </a:graphicData>
        </a:graphic>
      </p:graphicFrame>
      <p:sp>
        <p:nvSpPr>
          <p:cNvPr id="492548" name="Text Box 4"/>
          <p:cNvSpPr txBox="1">
            <a:spLocks noChangeArrowheads="1"/>
          </p:cNvSpPr>
          <p:nvPr/>
        </p:nvSpPr>
        <p:spPr bwMode="auto">
          <a:xfrm>
            <a:off x="1493837" y="6687546"/>
            <a:ext cx="6781801" cy="307773"/>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91436" tIns="45718" rIns="91436" bIns="45718">
            <a:spAutoFit/>
          </a:bodyPr>
          <a:lstStyle/>
          <a:p>
            <a:pPr algn="l">
              <a:spcBef>
                <a:spcPct val="50000"/>
              </a:spcBef>
            </a:pPr>
            <a:r>
              <a:rPr lang="en-US" sz="1400" b="0" dirty="0">
                <a:solidFill>
                  <a:srgbClr val="161616"/>
                </a:solidFill>
              </a:rPr>
              <a:t>Source: </a:t>
            </a:r>
            <a:r>
              <a:rPr lang="en-US" sz="1400" b="0" dirty="0" smtClean="0">
                <a:solidFill>
                  <a:srgbClr val="161616"/>
                </a:solidFill>
              </a:rPr>
              <a:t>2007 Uganda HIV </a:t>
            </a:r>
            <a:r>
              <a:rPr lang="en-US" sz="1400" b="0" dirty="0">
                <a:solidFill>
                  <a:srgbClr val="161616"/>
                </a:solidFill>
              </a:rPr>
              <a:t>Service Provision Assessment</a:t>
            </a:r>
          </a:p>
        </p:txBody>
      </p:sp>
      <p:sp>
        <p:nvSpPr>
          <p:cNvPr id="492549" name="Rectangle 5"/>
          <p:cNvSpPr>
            <a:spLocks noChangeArrowheads="1"/>
          </p:cNvSpPr>
          <p:nvPr/>
        </p:nvSpPr>
        <p:spPr bwMode="auto">
          <a:xfrm>
            <a:off x="157163" y="152401"/>
            <a:ext cx="9993312" cy="70643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nchor="ctr"/>
          <a:lstStyle/>
          <a:p>
            <a:pPr algn="l" defTabSz="1014370"/>
            <a:endParaRPr lang="en-US" sz="2800" dirty="0">
              <a:solidFill>
                <a:schemeClr val="tx2"/>
              </a:solidFill>
            </a:endParaRPr>
          </a:p>
        </p:txBody>
      </p:sp>
      <p:sp>
        <p:nvSpPr>
          <p:cNvPr id="492550" name="Text Box 6"/>
          <p:cNvSpPr txBox="1">
            <a:spLocks noChangeArrowheads="1"/>
          </p:cNvSpPr>
          <p:nvPr/>
        </p:nvSpPr>
        <p:spPr bwMode="auto">
          <a:xfrm>
            <a:off x="8199438" y="1617801"/>
            <a:ext cx="1066800" cy="34607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p>
            <a:pPr algn="l"/>
            <a:r>
              <a:rPr lang="en-US" sz="1600" dirty="0">
                <a:solidFill>
                  <a:schemeClr val="tx1"/>
                </a:solidFill>
              </a:rPr>
              <a:t>Percent</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05536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graphicEl>
                                              <a:chart seriesIdx="0" categoryIdx="-4" bldStep="series"/>
                                            </p:graphicEl>
                                          </p:spTgt>
                                        </p:tgtEl>
                                        <p:attrNameLst>
                                          <p:attrName>style.visibility</p:attrName>
                                        </p:attrNameLst>
                                      </p:cBhvr>
                                      <p:to>
                                        <p:strVal val="visible"/>
                                      </p:to>
                                    </p:set>
                                    <p:animEffect transition="in" filter="box(out)">
                                      <p:cBhvr>
                                        <p:cTn id="7" dur="500"/>
                                        <p:tgtEl>
                                          <p:spTgt spid="2">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Chart bld="series" animBg="0"/>
        </p:bldSub>
      </p:bldGraphic>
    </p:bld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8386" name="Rectangle 2"/>
          <p:cNvSpPr>
            <a:spLocks noGrp="1" noChangeArrowheads="1"/>
          </p:cNvSpPr>
          <p:nvPr>
            <p:ph type="title"/>
          </p:nvPr>
        </p:nvSpPr>
        <p:spPr>
          <a:xfrm>
            <a:off x="428624" y="152401"/>
            <a:ext cx="8151813" cy="936625"/>
          </a:xfrm>
        </p:spPr>
        <p:txBody>
          <a:bodyPr/>
          <a:lstStyle/>
          <a:p>
            <a:pPr defTabSz="914361"/>
            <a:r>
              <a:rPr lang="en-US" sz="3500" dirty="0"/>
              <a:t>Illustrative Outcome Indicators</a:t>
            </a:r>
          </a:p>
        </p:txBody>
      </p:sp>
      <p:sp>
        <p:nvSpPr>
          <p:cNvPr id="528387" name="Rectangle 3"/>
          <p:cNvSpPr>
            <a:spLocks noGrp="1" noChangeArrowheads="1"/>
          </p:cNvSpPr>
          <p:nvPr>
            <p:ph idx="1"/>
          </p:nvPr>
        </p:nvSpPr>
        <p:spPr>
          <a:xfrm>
            <a:off x="503237" y="1280320"/>
            <a:ext cx="9067800" cy="5425281"/>
          </a:xfrm>
        </p:spPr>
        <p:txBody>
          <a:bodyPr/>
          <a:lstStyle/>
          <a:p>
            <a:pPr marL="342886" indent="-342886" defTabSz="914361"/>
            <a:r>
              <a:rPr lang="en-US" sz="2400" dirty="0" smtClean="0"/>
              <a:t>Percentage of individuals offered HIV testing who accept the test</a:t>
            </a:r>
          </a:p>
          <a:p>
            <a:pPr marL="342886" indent="-342886" defTabSz="914361"/>
            <a:r>
              <a:rPr lang="en-US" sz="2400" dirty="0"/>
              <a:t>Ratio of the number of new patients receiving ART: number of new people who test positive for </a:t>
            </a:r>
            <a:r>
              <a:rPr lang="en-US" sz="2400" dirty="0" smtClean="0"/>
              <a:t>HIV</a:t>
            </a:r>
            <a:endParaRPr lang="en-US" sz="2400" dirty="0"/>
          </a:p>
          <a:p>
            <a:pPr marL="342886" indent="-342886" defTabSz="914361"/>
            <a:r>
              <a:rPr lang="en-US" sz="2400" dirty="0" smtClean="0"/>
              <a:t>Time to enrollment (in days) in a care and treatment program for individuals testing HIV positive</a:t>
            </a:r>
            <a:endParaRPr lang="en-US"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7038" y="303945"/>
            <a:ext cx="9215915" cy="1264973"/>
          </a:xfrm>
        </p:spPr>
        <p:txBody>
          <a:bodyPr/>
          <a:lstStyle/>
          <a:p>
            <a:r>
              <a:rPr lang="en-US" sz="3500" dirty="0" smtClean="0"/>
              <a:t>Introduction of Opt-Out PITC in Lusaka, Zambia—Intervention and Study Design</a:t>
            </a:r>
            <a:endParaRPr lang="en-US" sz="3500" dirty="0"/>
          </a:p>
        </p:txBody>
      </p:sp>
      <p:sp>
        <p:nvSpPr>
          <p:cNvPr id="3" name="Content Placeholder 2"/>
          <p:cNvSpPr>
            <a:spLocks noGrp="1"/>
          </p:cNvSpPr>
          <p:nvPr>
            <p:ph idx="1"/>
          </p:nvPr>
        </p:nvSpPr>
        <p:spPr>
          <a:xfrm>
            <a:off x="503238" y="1924279"/>
            <a:ext cx="9139715" cy="4385240"/>
          </a:xfrm>
        </p:spPr>
        <p:txBody>
          <a:bodyPr/>
          <a:lstStyle/>
          <a:p>
            <a:r>
              <a:rPr lang="en-US" sz="2400" dirty="0" smtClean="0"/>
              <a:t>Study conducted between July 2008 and June 2010 (see </a:t>
            </a:r>
            <a:r>
              <a:rPr lang="en-US" sz="2400" dirty="0" err="1" smtClean="0"/>
              <a:t>Topp</a:t>
            </a:r>
            <a:r>
              <a:rPr lang="en-US" sz="2400" dirty="0" smtClean="0"/>
              <a:t> et al. 2011)</a:t>
            </a:r>
          </a:p>
          <a:p>
            <a:r>
              <a:rPr lang="en-US" sz="2400" dirty="0" smtClean="0"/>
              <a:t>Staggered rollout of program to nine primary health care centers in Lusaka</a:t>
            </a:r>
          </a:p>
          <a:p>
            <a:r>
              <a:rPr lang="en-US" sz="2400" dirty="0" smtClean="0"/>
              <a:t>Program consisted of three center-wide interventions</a:t>
            </a:r>
          </a:p>
          <a:p>
            <a:pPr lvl="1"/>
            <a:r>
              <a:rPr lang="en-US" sz="2400" dirty="0" smtClean="0"/>
              <a:t>Amalgamation of patient flows and physical space</a:t>
            </a:r>
          </a:p>
          <a:p>
            <a:pPr lvl="1"/>
            <a:r>
              <a:rPr lang="en-US" sz="2400" dirty="0" smtClean="0"/>
              <a:t>Standardization of medical records (electronic)</a:t>
            </a:r>
          </a:p>
          <a:p>
            <a:pPr lvl="1"/>
            <a:r>
              <a:rPr lang="en-US" sz="2400" dirty="0" smtClean="0"/>
              <a:t>Implementation of opt-out PITC</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544711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122236" y="213519"/>
            <a:ext cx="8153400" cy="1264973"/>
          </a:xfrm>
          <a:noFill/>
          <a:ln/>
        </p:spPr>
        <p:txBody>
          <a:bodyPr lIns="0" tIns="0" rIns="0" bIns="0" anchorCtr="1"/>
          <a:lstStyle/>
          <a:p>
            <a:pPr>
              <a:lnSpc>
                <a:spcPct val="125000"/>
              </a:lnSpc>
            </a:pPr>
            <a:r>
              <a:rPr lang="en-US" sz="3500" dirty="0" smtClean="0"/>
              <a:t>Global Summary of the HIV/AIDS Epidemic 2010</a:t>
            </a:r>
            <a:endParaRPr lang="en-US" sz="3500" dirty="0">
              <a:solidFill>
                <a:srgbClr val="000000"/>
              </a:solidFill>
              <a:latin typeface="Optane" pitchFamily="34" charset="0"/>
            </a:endParaRPr>
          </a:p>
        </p:txBody>
      </p:sp>
      <p:sp>
        <p:nvSpPr>
          <p:cNvPr id="120835" name="Line 3"/>
          <p:cNvSpPr>
            <a:spLocks noChangeShapeType="1"/>
          </p:cNvSpPr>
          <p:nvPr/>
        </p:nvSpPr>
        <p:spPr bwMode="auto">
          <a:xfrm>
            <a:off x="649288" y="3179763"/>
            <a:ext cx="8516937" cy="0"/>
          </a:xfrm>
          <a:prstGeom prst="line">
            <a:avLst/>
          </a:prstGeom>
          <a:noFill/>
          <a:ln w="19050">
            <a:solidFill>
              <a:srgbClr val="FFD787"/>
            </a:solidFill>
            <a:round/>
            <a:headEnd type="none" w="sm" len="sm"/>
            <a:tailEnd type="none" w="sm" len="sm"/>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91436" tIns="45718" rIns="91436" bIns="45718" anchor="ctr"/>
          <a:lstStyle/>
          <a:p>
            <a:endParaRPr lang="en-US"/>
          </a:p>
        </p:txBody>
      </p:sp>
      <p:sp>
        <p:nvSpPr>
          <p:cNvPr id="120836" name="Line 4"/>
          <p:cNvSpPr>
            <a:spLocks noChangeShapeType="1"/>
          </p:cNvSpPr>
          <p:nvPr/>
        </p:nvSpPr>
        <p:spPr bwMode="auto">
          <a:xfrm>
            <a:off x="639764" y="4510088"/>
            <a:ext cx="8516937" cy="0"/>
          </a:xfrm>
          <a:prstGeom prst="line">
            <a:avLst/>
          </a:prstGeom>
          <a:noFill/>
          <a:ln w="19050">
            <a:solidFill>
              <a:srgbClr val="FFD787"/>
            </a:solidFill>
            <a:round/>
            <a:headEnd type="none" w="sm" len="sm"/>
            <a:tailEnd type="none" w="sm" len="sm"/>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91436" tIns="45718" rIns="91436" bIns="45718" anchor="ctr"/>
          <a:lstStyle/>
          <a:p>
            <a:endParaRPr lang="en-US"/>
          </a:p>
        </p:txBody>
      </p:sp>
      <p:sp>
        <p:nvSpPr>
          <p:cNvPr id="120837" name="Text Box 5"/>
          <p:cNvSpPr txBox="1">
            <a:spLocks noChangeArrowheads="1"/>
          </p:cNvSpPr>
          <p:nvPr/>
        </p:nvSpPr>
        <p:spPr bwMode="auto">
          <a:xfrm>
            <a:off x="1428750" y="6564314"/>
            <a:ext cx="7380288" cy="24545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12700">
                <a:solidFill>
                  <a:schemeClr val="tx1"/>
                </a:solidFill>
                <a:miter lim="800000"/>
                <a:headEnd type="none" w="sm" len="sm"/>
                <a:tailEnd type="none" w="sm" len="sm"/>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91436" tIns="45718" rIns="91436" bIns="45718">
            <a:spAutoFit/>
          </a:bodyPr>
          <a:lstStyle/>
          <a:p>
            <a:pPr algn="just">
              <a:spcBef>
                <a:spcPts val="1413"/>
              </a:spcBef>
              <a:spcAft>
                <a:spcPts val="600"/>
              </a:spcAft>
            </a:pPr>
            <a:endParaRPr lang="en-GB" sz="1000" b="0" i="1" dirty="0">
              <a:solidFill>
                <a:schemeClr val="bg1"/>
              </a:solidFill>
              <a:latin typeface="Arial Narrow" pitchFamily="34" charset="0"/>
            </a:endParaRPr>
          </a:p>
        </p:txBody>
      </p:sp>
      <p:pic>
        <p:nvPicPr>
          <p:cNvPr id="120844" name="Picture 1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11214" y="1722439"/>
            <a:ext cx="8523287" cy="3908425"/>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cap="flat" cmpd="sng">
                <a:solidFill>
                  <a:schemeClr val="tx1"/>
                </a:solidFill>
                <a:prstDash val="solid"/>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503238" y="303945"/>
            <a:ext cx="9139715" cy="1264973"/>
          </a:xfrm>
        </p:spPr>
        <p:txBody>
          <a:bodyPr/>
          <a:lstStyle/>
          <a:p>
            <a:r>
              <a:rPr lang="en-US" sz="3500" dirty="0" smtClean="0"/>
              <a:t>Introduction of Opt-Out PITC in Lusaka, Zambia—Intervention and Study Design</a:t>
            </a:r>
            <a:endParaRPr lang="en-US" sz="3500" dirty="0"/>
          </a:p>
        </p:txBody>
      </p:sp>
      <p:sp>
        <p:nvSpPr>
          <p:cNvPr id="3" name="Content Placeholder 2"/>
          <p:cNvSpPr>
            <a:spLocks noGrp="1"/>
          </p:cNvSpPr>
          <p:nvPr>
            <p:ph idx="1"/>
          </p:nvPr>
        </p:nvSpPr>
        <p:spPr>
          <a:xfrm>
            <a:off x="507523" y="1848079"/>
            <a:ext cx="8987315" cy="4385240"/>
          </a:xfrm>
        </p:spPr>
        <p:txBody>
          <a:bodyPr/>
          <a:lstStyle/>
          <a:p>
            <a:r>
              <a:rPr lang="en-US" sz="2400" dirty="0" smtClean="0"/>
              <a:t>All outpatients referred for HIV testing unless already enrolled in care and treatment or had evidence of having been tested in past 6 months</a:t>
            </a:r>
          </a:p>
          <a:p>
            <a:r>
              <a:rPr lang="en-US" sz="2400" dirty="0" smtClean="0"/>
              <a:t>Registers were maintained and data entered into a database monthly</a:t>
            </a:r>
          </a:p>
          <a:p>
            <a:r>
              <a:rPr lang="en-US" sz="2400" dirty="0" smtClean="0"/>
              <a:t>Patient enrolment in care and treatment was tracked through individual’s electronic medical record</a:t>
            </a: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44300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1"/>
          <p:cNvSpPr>
            <a:spLocks noGrp="1"/>
          </p:cNvSpPr>
          <p:nvPr>
            <p:ph type="title"/>
          </p:nvPr>
        </p:nvSpPr>
        <p:spPr>
          <a:xfrm>
            <a:off x="579437" y="303946"/>
            <a:ext cx="9063516" cy="1128774"/>
          </a:xfrm>
        </p:spPr>
        <p:txBody>
          <a:bodyPr/>
          <a:lstStyle/>
          <a:p>
            <a:r>
              <a:rPr lang="en-US" sz="3600" dirty="0" smtClean="0"/>
              <a:t>Introduction of</a:t>
            </a:r>
            <a:r>
              <a:rPr lang="en-US" sz="3600" dirty="0" smtClean="0"/>
              <a:t> Opt-Out </a:t>
            </a:r>
            <a:r>
              <a:rPr lang="en-US" sz="3600" dirty="0" smtClean="0"/>
              <a:t>PITC in Lusaka, </a:t>
            </a:r>
            <a:r>
              <a:rPr lang="en-US" sz="3600" dirty="0" smtClean="0"/>
              <a:t>Zambia—Program Outcomes</a:t>
            </a:r>
            <a:endParaRPr lang="en-US" sz="3600" dirty="0"/>
          </a:p>
        </p:txBody>
      </p:sp>
      <p:sp>
        <p:nvSpPr>
          <p:cNvPr id="3" name="Content Placeholder 2"/>
          <p:cNvSpPr>
            <a:spLocks noGrp="1"/>
          </p:cNvSpPr>
          <p:nvPr>
            <p:ph idx="1"/>
          </p:nvPr>
        </p:nvSpPr>
        <p:spPr>
          <a:xfrm>
            <a:off x="655637" y="1770962"/>
            <a:ext cx="8987316" cy="4385240"/>
          </a:xfrm>
        </p:spPr>
        <p:txBody>
          <a:bodyPr/>
          <a:lstStyle/>
          <a:p>
            <a:r>
              <a:rPr lang="en-US" sz="2400" dirty="0" smtClean="0"/>
              <a:t>41, 861 individuals referred for first-time HIV testing through PITC over the 30 month study period</a:t>
            </a:r>
          </a:p>
          <a:p>
            <a:r>
              <a:rPr lang="en-US" sz="2400" dirty="0" smtClean="0"/>
              <a:t>75% accepted HIV testing (increasing from 52% acceptance in first three months to 83% in last three months)</a:t>
            </a:r>
          </a:p>
          <a:p>
            <a:r>
              <a:rPr lang="en-US" sz="2400" dirty="0" smtClean="0"/>
              <a:t>Depending on the site, the percentage who tested positive ranged from 13-26%</a:t>
            </a:r>
          </a:p>
          <a:p>
            <a:r>
              <a:rPr lang="en-US" sz="2400" dirty="0" smtClean="0"/>
              <a:t>Mean time to </a:t>
            </a:r>
            <a:r>
              <a:rPr lang="en-US" sz="2400" dirty="0" smtClean="0"/>
              <a:t>enrollment </a:t>
            </a:r>
            <a:r>
              <a:rPr lang="en-US" sz="2400" dirty="0" smtClean="0"/>
              <a:t>in care and treatment after a positive test was 6 days</a:t>
            </a: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805681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a:xfrm>
            <a:off x="381001" y="61119"/>
            <a:ext cx="9571036" cy="1204119"/>
          </a:xfrm>
        </p:spPr>
        <p:txBody>
          <a:bodyPr/>
          <a:lstStyle/>
          <a:p>
            <a:pPr defTabSz="914361"/>
            <a:r>
              <a:rPr lang="en-US" sz="3600" dirty="0"/>
              <a:t>HIV</a:t>
            </a:r>
            <a:r>
              <a:rPr lang="en-US" sz="3600" dirty="0" smtClean="0"/>
              <a:t> Testing Among Women </a:t>
            </a:r>
            <a:r>
              <a:rPr lang="en-US" sz="3600" dirty="0"/>
              <a:t>in Zambia</a:t>
            </a:r>
            <a:endParaRPr lang="en-US" sz="3600" dirty="0"/>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3355290147"/>
              </p:ext>
            </p:extLst>
          </p:nvPr>
        </p:nvGraphicFramePr>
        <p:xfrm>
          <a:off x="898525" y="1231900"/>
          <a:ext cx="8605838" cy="4705350"/>
        </p:xfrm>
        <a:graphic>
          <a:graphicData uri="http://schemas.openxmlformats.org/drawingml/2006/chart">
            <c:chart xmlns:c="http://schemas.openxmlformats.org/drawingml/2006/chart" xmlns:r="http://schemas.openxmlformats.org/officeDocument/2006/relationships" r:id="rId3"/>
          </a:graphicData>
        </a:graphic>
      </p:graphicFrame>
      <p:sp>
        <p:nvSpPr>
          <p:cNvPr id="524292" name="Text Box 4"/>
          <p:cNvSpPr txBox="1">
            <a:spLocks noChangeArrowheads="1"/>
          </p:cNvSpPr>
          <p:nvPr/>
        </p:nvSpPr>
        <p:spPr bwMode="auto">
          <a:xfrm>
            <a:off x="655637" y="6614319"/>
            <a:ext cx="8120063" cy="317799"/>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marL="506413" algn="l" defTabSz="1014413">
              <a:defRPr sz="2400">
                <a:solidFill>
                  <a:schemeClr val="tx1"/>
                </a:solidFill>
                <a:latin typeface="Arial" pitchFamily="34" charset="0"/>
              </a:defRPr>
            </a:lvl2pPr>
            <a:lvl3pPr marL="1014413" algn="l" defTabSz="1014413">
              <a:defRPr sz="2400">
                <a:solidFill>
                  <a:schemeClr val="tx1"/>
                </a:solidFill>
                <a:latin typeface="Arial" pitchFamily="34" charset="0"/>
              </a:defRPr>
            </a:lvl3pPr>
            <a:lvl4pPr marL="1520825" algn="l" defTabSz="1014413">
              <a:defRPr sz="2400">
                <a:solidFill>
                  <a:schemeClr val="tx1"/>
                </a:solidFill>
                <a:latin typeface="Arial" pitchFamily="34" charset="0"/>
              </a:defRPr>
            </a:lvl4pPr>
            <a:lvl5pPr marL="2027238" algn="l" defTabSz="1014413">
              <a:defRPr sz="2400">
                <a:solidFill>
                  <a:schemeClr val="tx1"/>
                </a:solidFill>
                <a:latin typeface="Arial" pitchFamily="34" charset="0"/>
              </a:defRPr>
            </a:lvl5pPr>
            <a:lvl6pPr marL="2484438" defTabSz="1014413" eaLnBrk="0" fontAlgn="base" hangingPunct="0">
              <a:spcBef>
                <a:spcPct val="0"/>
              </a:spcBef>
              <a:spcAft>
                <a:spcPct val="0"/>
              </a:spcAft>
              <a:defRPr sz="2400">
                <a:solidFill>
                  <a:schemeClr val="tx1"/>
                </a:solidFill>
                <a:latin typeface="Arial" pitchFamily="34" charset="0"/>
              </a:defRPr>
            </a:lvl6pPr>
            <a:lvl7pPr marL="2941638" defTabSz="1014413" eaLnBrk="0" fontAlgn="base" hangingPunct="0">
              <a:spcBef>
                <a:spcPct val="0"/>
              </a:spcBef>
              <a:spcAft>
                <a:spcPct val="0"/>
              </a:spcAft>
              <a:defRPr sz="2400">
                <a:solidFill>
                  <a:schemeClr val="tx1"/>
                </a:solidFill>
                <a:latin typeface="Arial" pitchFamily="34" charset="0"/>
              </a:defRPr>
            </a:lvl7pPr>
            <a:lvl8pPr marL="3398838" defTabSz="1014413" eaLnBrk="0" fontAlgn="base" hangingPunct="0">
              <a:spcBef>
                <a:spcPct val="0"/>
              </a:spcBef>
              <a:spcAft>
                <a:spcPct val="0"/>
              </a:spcAft>
              <a:defRPr sz="2400">
                <a:solidFill>
                  <a:schemeClr val="tx1"/>
                </a:solidFill>
                <a:latin typeface="Arial" pitchFamily="34" charset="0"/>
              </a:defRPr>
            </a:lvl8pPr>
            <a:lvl9pPr marL="3856038" defTabSz="1014413" eaLnBrk="0" fontAlgn="base" hangingPunct="0">
              <a:spcBef>
                <a:spcPct val="0"/>
              </a:spcBef>
              <a:spcAft>
                <a:spcPct val="0"/>
              </a:spcAft>
              <a:defRPr sz="2400">
                <a:solidFill>
                  <a:schemeClr val="tx1"/>
                </a:solidFill>
                <a:latin typeface="Arial" pitchFamily="34" charset="0"/>
              </a:defRPr>
            </a:lvl9pPr>
          </a:lstStyle>
          <a:p>
            <a:pPr eaLnBrk="1" hangingPunct="1">
              <a:spcBef>
                <a:spcPct val="50000"/>
              </a:spcBef>
            </a:pPr>
            <a:r>
              <a:rPr lang="en-US" sz="1400" b="0" dirty="0">
                <a:solidFill>
                  <a:srgbClr val="161616"/>
                </a:solidFill>
              </a:rPr>
              <a:t>Source: </a:t>
            </a:r>
            <a:r>
              <a:rPr lang="en-US" sz="1400" b="0" dirty="0" smtClean="0">
                <a:solidFill>
                  <a:srgbClr val="161616"/>
                </a:solidFill>
              </a:rPr>
              <a:t>2007 </a:t>
            </a:r>
            <a:r>
              <a:rPr lang="en-US" sz="1400" b="0" dirty="0">
                <a:solidFill>
                  <a:srgbClr val="161616"/>
                </a:solidFill>
              </a:rPr>
              <a:t>Zambia DHS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xfrm>
            <a:off x="503237" y="304800"/>
            <a:ext cx="9296400" cy="975519"/>
          </a:xfrm>
        </p:spPr>
        <p:txBody>
          <a:bodyPr/>
          <a:lstStyle/>
          <a:p>
            <a:pPr defTabSz="914361"/>
            <a:r>
              <a:rPr lang="en-US" sz="3600" dirty="0"/>
              <a:t>HIV</a:t>
            </a:r>
            <a:r>
              <a:rPr lang="en-US" sz="3600" dirty="0" smtClean="0"/>
              <a:t> Testing Among Men </a:t>
            </a:r>
            <a:r>
              <a:rPr lang="en-US" sz="3600" dirty="0"/>
              <a:t>and</a:t>
            </a:r>
            <a:r>
              <a:rPr lang="en-US" sz="3600" dirty="0" smtClean="0"/>
              <a:t> Women </a:t>
            </a:r>
            <a:r>
              <a:rPr lang="en-US" sz="3600" dirty="0"/>
              <a:t>in Zambia</a:t>
            </a:r>
            <a:endParaRPr lang="en-US" sz="3600" dirty="0"/>
          </a:p>
        </p:txBody>
      </p:sp>
      <p:graphicFrame>
        <p:nvGraphicFramePr>
          <p:cNvPr id="2" name="Object 3"/>
          <p:cNvGraphicFramePr>
            <a:graphicFrameLocks noGrp="1" noChangeAspect="1"/>
          </p:cNvGraphicFramePr>
          <p:nvPr>
            <p:ph type="chart"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82861918"/>
              </p:ext>
            </p:extLst>
          </p:nvPr>
        </p:nvGraphicFramePr>
        <p:xfrm>
          <a:off x="884237" y="1356519"/>
          <a:ext cx="8605838" cy="4705350"/>
        </p:xfrm>
        <a:graphic>
          <a:graphicData uri="http://schemas.openxmlformats.org/drawingml/2006/chart">
            <c:chart xmlns:c="http://schemas.openxmlformats.org/drawingml/2006/chart" xmlns:r="http://schemas.openxmlformats.org/officeDocument/2006/relationships" r:id="rId3"/>
          </a:graphicData>
        </a:graphic>
      </p:graphicFrame>
      <p:sp>
        <p:nvSpPr>
          <p:cNvPr id="548868" name="Text Box 4"/>
          <p:cNvSpPr txBox="1">
            <a:spLocks noChangeArrowheads="1"/>
          </p:cNvSpPr>
          <p:nvPr/>
        </p:nvSpPr>
        <p:spPr bwMode="auto">
          <a:xfrm>
            <a:off x="655637" y="6614319"/>
            <a:ext cx="8120063" cy="317799"/>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marL="506413" algn="l" defTabSz="1014413">
              <a:defRPr sz="2400">
                <a:solidFill>
                  <a:schemeClr val="tx1"/>
                </a:solidFill>
                <a:latin typeface="Arial" pitchFamily="34" charset="0"/>
              </a:defRPr>
            </a:lvl2pPr>
            <a:lvl3pPr marL="1014413" algn="l" defTabSz="1014413">
              <a:defRPr sz="2400">
                <a:solidFill>
                  <a:schemeClr val="tx1"/>
                </a:solidFill>
                <a:latin typeface="Arial" pitchFamily="34" charset="0"/>
              </a:defRPr>
            </a:lvl3pPr>
            <a:lvl4pPr marL="1520825" algn="l" defTabSz="1014413">
              <a:defRPr sz="2400">
                <a:solidFill>
                  <a:schemeClr val="tx1"/>
                </a:solidFill>
                <a:latin typeface="Arial" pitchFamily="34" charset="0"/>
              </a:defRPr>
            </a:lvl4pPr>
            <a:lvl5pPr marL="2027238" algn="l" defTabSz="1014413">
              <a:defRPr sz="2400">
                <a:solidFill>
                  <a:schemeClr val="tx1"/>
                </a:solidFill>
                <a:latin typeface="Arial" pitchFamily="34" charset="0"/>
              </a:defRPr>
            </a:lvl5pPr>
            <a:lvl6pPr marL="2484438" defTabSz="1014413" eaLnBrk="0" fontAlgn="base" hangingPunct="0">
              <a:spcBef>
                <a:spcPct val="0"/>
              </a:spcBef>
              <a:spcAft>
                <a:spcPct val="0"/>
              </a:spcAft>
              <a:defRPr sz="2400">
                <a:solidFill>
                  <a:schemeClr val="tx1"/>
                </a:solidFill>
                <a:latin typeface="Arial" pitchFamily="34" charset="0"/>
              </a:defRPr>
            </a:lvl6pPr>
            <a:lvl7pPr marL="2941638" defTabSz="1014413" eaLnBrk="0" fontAlgn="base" hangingPunct="0">
              <a:spcBef>
                <a:spcPct val="0"/>
              </a:spcBef>
              <a:spcAft>
                <a:spcPct val="0"/>
              </a:spcAft>
              <a:defRPr sz="2400">
                <a:solidFill>
                  <a:schemeClr val="tx1"/>
                </a:solidFill>
                <a:latin typeface="Arial" pitchFamily="34" charset="0"/>
              </a:defRPr>
            </a:lvl7pPr>
            <a:lvl8pPr marL="3398838" defTabSz="1014413" eaLnBrk="0" fontAlgn="base" hangingPunct="0">
              <a:spcBef>
                <a:spcPct val="0"/>
              </a:spcBef>
              <a:spcAft>
                <a:spcPct val="0"/>
              </a:spcAft>
              <a:defRPr sz="2400">
                <a:solidFill>
                  <a:schemeClr val="tx1"/>
                </a:solidFill>
                <a:latin typeface="Arial" pitchFamily="34" charset="0"/>
              </a:defRPr>
            </a:lvl8pPr>
            <a:lvl9pPr marL="3856038" defTabSz="1014413" eaLnBrk="0" fontAlgn="base" hangingPunct="0">
              <a:spcBef>
                <a:spcPct val="0"/>
              </a:spcBef>
              <a:spcAft>
                <a:spcPct val="0"/>
              </a:spcAft>
              <a:defRPr sz="2400">
                <a:solidFill>
                  <a:schemeClr val="tx1"/>
                </a:solidFill>
                <a:latin typeface="Arial" pitchFamily="34" charset="0"/>
              </a:defRPr>
            </a:lvl9pPr>
          </a:lstStyle>
          <a:p>
            <a:pPr eaLnBrk="1" hangingPunct="1">
              <a:spcBef>
                <a:spcPct val="50000"/>
              </a:spcBef>
            </a:pPr>
            <a:r>
              <a:rPr lang="en-US" sz="1400" b="0" dirty="0">
                <a:solidFill>
                  <a:srgbClr val="161616"/>
                </a:solidFill>
              </a:rPr>
              <a:t>Source: </a:t>
            </a:r>
            <a:r>
              <a:rPr lang="en-US" sz="1400" b="0" dirty="0" smtClean="0">
                <a:solidFill>
                  <a:srgbClr val="161616"/>
                </a:solidFill>
              </a:rPr>
              <a:t>2007 </a:t>
            </a:r>
            <a:r>
              <a:rPr lang="en-US" sz="1400" b="0" dirty="0">
                <a:solidFill>
                  <a:srgbClr val="161616"/>
                </a:solidFill>
              </a:rPr>
              <a:t>Zambia DHS</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4837" name="Rectangle 5"/>
          <p:cNvSpPr>
            <a:spLocks noGrp="1" noChangeArrowheads="1"/>
          </p:cNvSpPr>
          <p:nvPr>
            <p:ph type="subTitle" sz="quarter" idx="1"/>
          </p:nvPr>
        </p:nvSpPr>
        <p:spPr>
          <a:xfrm>
            <a:off x="1522571" y="975519"/>
            <a:ext cx="7105333" cy="4368993"/>
          </a:xfrm>
        </p:spPr>
        <p:txBody>
          <a:bodyPr/>
          <a:lstStyle/>
          <a:p>
            <a:r>
              <a:rPr lang="en-US" sz="4400" b="1" dirty="0"/>
              <a:t>HIV Program Impact</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579437" y="303946"/>
            <a:ext cx="9063516" cy="823974"/>
          </a:xfrm>
        </p:spPr>
        <p:txBody>
          <a:bodyPr/>
          <a:lstStyle/>
          <a:p>
            <a:r>
              <a:rPr lang="en-US" sz="3600" dirty="0">
                <a:solidFill>
                  <a:schemeClr val="tx1"/>
                </a:solidFill>
              </a:rPr>
              <a:t>Incidence vs.</a:t>
            </a:r>
            <a:r>
              <a:rPr lang="en-US" sz="3600" dirty="0" smtClean="0">
                <a:solidFill>
                  <a:schemeClr val="tx1"/>
                </a:solidFill>
              </a:rPr>
              <a:t> Prevalence</a:t>
            </a:r>
            <a:endParaRPr lang="en-US" sz="3600" dirty="0">
              <a:solidFill>
                <a:schemeClr val="tx1"/>
              </a:solidFill>
            </a:endParaRPr>
          </a:p>
        </p:txBody>
      </p:sp>
      <p:sp>
        <p:nvSpPr>
          <p:cNvPr id="382979" name="Rectangle 3"/>
          <p:cNvSpPr>
            <a:spLocks noGrp="1" noChangeArrowheads="1"/>
          </p:cNvSpPr>
          <p:nvPr>
            <p:ph idx="1"/>
          </p:nvPr>
        </p:nvSpPr>
        <p:spPr>
          <a:xfrm>
            <a:off x="655637" y="1280319"/>
            <a:ext cx="8987316" cy="4875883"/>
          </a:xfrm>
        </p:spPr>
        <p:txBody>
          <a:bodyPr/>
          <a:lstStyle/>
          <a:p>
            <a:r>
              <a:rPr lang="en-US" sz="2400" dirty="0"/>
              <a:t>Incidence = </a:t>
            </a:r>
          </a:p>
          <a:p>
            <a:pPr>
              <a:buFontTx/>
              <a:buNone/>
            </a:pPr>
            <a:r>
              <a:rPr lang="en-US" sz="2400" dirty="0"/>
              <a:t>	</a:t>
            </a:r>
            <a:r>
              <a:rPr lang="en-US" sz="2400" dirty="0" smtClean="0"/>
              <a:t>	      </a:t>
            </a:r>
            <a:r>
              <a:rPr lang="en-US" sz="2400" u="sng" dirty="0" smtClean="0"/>
              <a:t>number </a:t>
            </a:r>
            <a:r>
              <a:rPr lang="en-US" sz="2400" u="sng" dirty="0"/>
              <a:t>of new infections in a time period</a:t>
            </a:r>
          </a:p>
          <a:p>
            <a:pPr>
              <a:buFontTx/>
              <a:buNone/>
            </a:pPr>
            <a:r>
              <a:rPr lang="en-US" sz="2400" dirty="0"/>
              <a:t>	</a:t>
            </a:r>
            <a:r>
              <a:rPr lang="en-US" sz="2400" dirty="0"/>
              <a:t>susceptible population (HIV negative) in the time period</a:t>
            </a:r>
          </a:p>
          <a:p>
            <a:r>
              <a:rPr lang="en-US" sz="2400" dirty="0"/>
              <a:t>Prevalence = </a:t>
            </a:r>
          </a:p>
          <a:p>
            <a:pPr>
              <a:buFontTx/>
              <a:buNone/>
            </a:pPr>
            <a:r>
              <a:rPr lang="en-US" sz="2400" dirty="0" smtClean="0"/>
              <a:t>	       </a:t>
            </a:r>
            <a:r>
              <a:rPr lang="en-US" sz="2400" u="sng" dirty="0" smtClean="0"/>
              <a:t>number </a:t>
            </a:r>
            <a:r>
              <a:rPr lang="en-US" sz="2400" u="sng" dirty="0"/>
              <a:t>of infected people at a given point in time</a:t>
            </a:r>
          </a:p>
          <a:p>
            <a:pPr>
              <a:buFontTx/>
              <a:buNone/>
            </a:pPr>
            <a:r>
              <a:rPr lang="en-US" sz="2400" dirty="0"/>
              <a:t>total population (HIV negative &amp; HIV positive) at that point in time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a:xfrm>
            <a:off x="503237" y="137319"/>
            <a:ext cx="9063516" cy="519173"/>
          </a:xfrm>
        </p:spPr>
        <p:txBody>
          <a:bodyPr/>
          <a:lstStyle/>
          <a:p>
            <a:r>
              <a:rPr lang="en-US" sz="3600" dirty="0"/>
              <a:t>Prevalence, the</a:t>
            </a:r>
            <a:r>
              <a:rPr lang="en-US" sz="3600" dirty="0" smtClean="0"/>
              <a:t> Faucet </a:t>
            </a:r>
            <a:r>
              <a:rPr lang="en-US" sz="3600" dirty="0"/>
              <a:t>and</a:t>
            </a:r>
            <a:r>
              <a:rPr lang="en-US" sz="3600" dirty="0" smtClean="0"/>
              <a:t> Sink</a:t>
            </a:r>
            <a:r>
              <a:rPr lang="en-US" sz="3600" dirty="0"/>
              <a:t>…</a:t>
            </a:r>
          </a:p>
        </p:txBody>
      </p:sp>
      <p:sp>
        <p:nvSpPr>
          <p:cNvPr id="412676" name="AutoShape 4"/>
          <p:cNvSpPr>
            <a:spLocks noChangeArrowheads="1"/>
          </p:cNvSpPr>
          <p:nvPr/>
        </p:nvSpPr>
        <p:spPr bwMode="auto">
          <a:xfrm>
            <a:off x="2819401" y="975519"/>
            <a:ext cx="976313" cy="976313"/>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rgbClr val="CCFFCC"/>
          </a:solidFill>
          <a:ln w="9525">
            <a:solidFill>
              <a:schemeClr val="tx1"/>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12677" name="Rectangle 5"/>
          <p:cNvSpPr>
            <a:spLocks noChangeArrowheads="1"/>
          </p:cNvSpPr>
          <p:nvPr/>
        </p:nvSpPr>
        <p:spPr bwMode="auto">
          <a:xfrm>
            <a:off x="2438401" y="1813719"/>
            <a:ext cx="3733800" cy="274320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nchor="ctr"/>
          <a:lstStyle/>
          <a:p>
            <a:r>
              <a:rPr lang="en-US" sz="2800" b="0" dirty="0">
                <a:solidFill>
                  <a:schemeClr val="tx1"/>
                </a:solidFill>
              </a:rPr>
              <a:t>Number of HIV infected people</a:t>
            </a:r>
          </a:p>
        </p:txBody>
      </p:sp>
      <p:sp>
        <p:nvSpPr>
          <p:cNvPr id="412678" name="AutoShape 6"/>
          <p:cNvSpPr>
            <a:spLocks noChangeArrowheads="1"/>
          </p:cNvSpPr>
          <p:nvPr/>
        </p:nvSpPr>
        <p:spPr bwMode="auto">
          <a:xfrm>
            <a:off x="5105400" y="4709318"/>
            <a:ext cx="1295400" cy="1066801"/>
          </a:xfrm>
          <a:prstGeom prst="downArrow">
            <a:avLst>
              <a:gd name="adj1" fmla="val 50000"/>
              <a:gd name="adj2" fmla="val 25000"/>
            </a:avLst>
          </a:prstGeom>
          <a:solidFill>
            <a:srgbClr val="CCFFCC"/>
          </a:solidFill>
          <a:ln w="9525">
            <a:solidFill>
              <a:schemeClr val="tx1"/>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12679" name="Text Box 7"/>
          <p:cNvSpPr txBox="1">
            <a:spLocks noChangeArrowheads="1"/>
          </p:cNvSpPr>
          <p:nvPr/>
        </p:nvSpPr>
        <p:spPr bwMode="auto">
          <a:xfrm>
            <a:off x="533401" y="746919"/>
            <a:ext cx="1828799" cy="783422"/>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p>
            <a:pPr>
              <a:spcBef>
                <a:spcPct val="50000"/>
              </a:spcBef>
            </a:pPr>
            <a:r>
              <a:rPr lang="en-US" dirty="0">
                <a:solidFill>
                  <a:schemeClr val="tx1"/>
                </a:solidFill>
              </a:rPr>
              <a:t>New HIV Infections</a:t>
            </a:r>
          </a:p>
        </p:txBody>
      </p:sp>
      <p:sp>
        <p:nvSpPr>
          <p:cNvPr id="412681" name="Text Box 9"/>
          <p:cNvSpPr txBox="1">
            <a:spLocks noChangeArrowheads="1"/>
          </p:cNvSpPr>
          <p:nvPr/>
        </p:nvSpPr>
        <p:spPr bwMode="auto">
          <a:xfrm>
            <a:off x="4724401" y="5852320"/>
            <a:ext cx="23622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p>
            <a:pPr>
              <a:spcBef>
                <a:spcPct val="50000"/>
              </a:spcBef>
            </a:pPr>
            <a:r>
              <a:rPr lang="en-US">
                <a:solidFill>
                  <a:schemeClr val="tx1"/>
                </a:solidFill>
              </a:rPr>
              <a:t>Deaths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xfrm>
            <a:off x="503237" y="303946"/>
            <a:ext cx="9139716" cy="976374"/>
          </a:xfrm>
        </p:spPr>
        <p:txBody>
          <a:bodyPr/>
          <a:lstStyle/>
          <a:p>
            <a:r>
              <a:rPr lang="en-US" sz="3600" dirty="0"/>
              <a:t>Impacts Indicators</a:t>
            </a:r>
          </a:p>
        </p:txBody>
      </p:sp>
      <p:sp>
        <p:nvSpPr>
          <p:cNvPr id="287747" name="Rectangle 3"/>
          <p:cNvSpPr>
            <a:spLocks noGrp="1" noChangeArrowheads="1"/>
          </p:cNvSpPr>
          <p:nvPr>
            <p:ph idx="1"/>
          </p:nvPr>
        </p:nvSpPr>
        <p:spPr>
          <a:xfrm>
            <a:off x="579437" y="1280319"/>
            <a:ext cx="9174162" cy="5044281"/>
          </a:xfrm>
        </p:spPr>
        <p:txBody>
          <a:bodyPr/>
          <a:lstStyle/>
          <a:p>
            <a:pPr>
              <a:lnSpc>
                <a:spcPct val="90000"/>
              </a:lnSpc>
            </a:pPr>
            <a:r>
              <a:rPr lang="en-US" sz="1600" dirty="0"/>
              <a:t>Prevent new HIV infections</a:t>
            </a:r>
          </a:p>
          <a:p>
            <a:pPr lvl="1">
              <a:lnSpc>
                <a:spcPct val="90000"/>
              </a:lnSpc>
            </a:pPr>
            <a:r>
              <a:rPr lang="en-US" sz="1600" dirty="0"/>
              <a:t>Percentage of young people aged 15-24 who are HIV-infected (UNGASS and Millennium Development Goal)</a:t>
            </a:r>
          </a:p>
          <a:p>
            <a:pPr lvl="1">
              <a:lnSpc>
                <a:spcPct val="90000"/>
              </a:lnSpc>
            </a:pPr>
            <a:r>
              <a:rPr lang="en-US" sz="1600" dirty="0"/>
              <a:t>Percentage of HIV-infected infants born to HIV-infected mothers (UNGASS)</a:t>
            </a:r>
          </a:p>
          <a:p>
            <a:pPr lvl="1">
              <a:lnSpc>
                <a:spcPct val="90000"/>
              </a:lnSpc>
              <a:buFontTx/>
              <a:buNone/>
            </a:pPr>
            <a:endParaRPr lang="en-US" sz="1600" dirty="0"/>
          </a:p>
          <a:p>
            <a:pPr>
              <a:lnSpc>
                <a:spcPct val="90000"/>
              </a:lnSpc>
            </a:pPr>
            <a:r>
              <a:rPr lang="en-US" sz="1600" dirty="0"/>
              <a:t>Extend and improve life for those already infected with HIV</a:t>
            </a:r>
          </a:p>
          <a:p>
            <a:pPr lvl="1">
              <a:lnSpc>
                <a:spcPct val="90000"/>
              </a:lnSpc>
            </a:pPr>
            <a:r>
              <a:rPr lang="en-US" sz="1600" i="1" dirty="0"/>
              <a:t>AIDS incidence and prevalence</a:t>
            </a:r>
          </a:p>
          <a:p>
            <a:pPr lvl="1">
              <a:lnSpc>
                <a:spcPct val="90000"/>
              </a:lnSpc>
            </a:pPr>
            <a:r>
              <a:rPr lang="en-US" sz="1600" i="1" dirty="0"/>
              <a:t>Quality of life measures </a:t>
            </a:r>
          </a:p>
          <a:p>
            <a:pPr lvl="1">
              <a:lnSpc>
                <a:spcPct val="90000"/>
              </a:lnSpc>
            </a:pPr>
            <a:r>
              <a:rPr lang="en-US" sz="1600" i="1" dirty="0"/>
              <a:t>Case fatality rate for HIV/AIDS</a:t>
            </a:r>
          </a:p>
          <a:p>
            <a:pPr lvl="1">
              <a:lnSpc>
                <a:spcPct val="90000"/>
              </a:lnSpc>
            </a:pPr>
            <a:r>
              <a:rPr lang="en-US" sz="1600" i="1" dirty="0"/>
              <a:t>Proportion of mortality attributed to AIDS</a:t>
            </a:r>
          </a:p>
          <a:p>
            <a:pPr lvl="1">
              <a:lnSpc>
                <a:spcPct val="90000"/>
              </a:lnSpc>
            </a:pPr>
            <a:r>
              <a:rPr lang="en-US" sz="1600" i="1" dirty="0"/>
              <a:t>General population life expectancy</a:t>
            </a:r>
          </a:p>
          <a:p>
            <a:pPr lvl="1">
              <a:lnSpc>
                <a:spcPct val="90000"/>
              </a:lnSpc>
              <a:buFontTx/>
              <a:buNone/>
            </a:pPr>
            <a:endParaRPr lang="en-US" sz="1600" dirty="0"/>
          </a:p>
          <a:p>
            <a:pPr>
              <a:lnSpc>
                <a:spcPct val="90000"/>
              </a:lnSpc>
            </a:pPr>
            <a:r>
              <a:rPr lang="en-US" sz="1600" dirty="0"/>
              <a:t>Mitigate the social and economic impacts of the epidemic</a:t>
            </a:r>
          </a:p>
          <a:p>
            <a:pPr lvl="1">
              <a:lnSpc>
                <a:spcPct val="90000"/>
              </a:lnSpc>
            </a:pPr>
            <a:r>
              <a:rPr lang="en-US" sz="1600" i="1" dirty="0"/>
              <a:t>Gross national product or other economic indicators</a:t>
            </a:r>
          </a:p>
          <a:p>
            <a:pPr lvl="1">
              <a:lnSpc>
                <a:spcPct val="90000"/>
              </a:lnSpc>
            </a:pPr>
            <a:r>
              <a:rPr lang="en-US" sz="1600" i="1" dirty="0"/>
              <a:t>Infant and child mortality rates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228599" y="152401"/>
            <a:ext cx="9647238" cy="936625"/>
          </a:xfrm>
        </p:spPr>
        <p:txBody>
          <a:bodyPr lIns="101364" rIns="101364" anchor="t"/>
          <a:lstStyle/>
          <a:p>
            <a:r>
              <a:rPr lang="en-US" sz="2800" dirty="0"/>
              <a:t>Impacts: HIV </a:t>
            </a:r>
            <a:r>
              <a:rPr lang="en-US" sz="2800" dirty="0" err="1"/>
              <a:t>Seroprevalence</a:t>
            </a:r>
            <a:r>
              <a:rPr lang="en-US" sz="2800" dirty="0" smtClean="0"/>
              <a:t> Among 20–24-Year-Old Antenatal Women </a:t>
            </a:r>
            <a:r>
              <a:rPr lang="en-US" sz="2800" dirty="0"/>
              <a:t>in</a:t>
            </a:r>
            <a:r>
              <a:rPr lang="en-US" sz="2800" dirty="0" smtClean="0"/>
              <a:t> Selected Countries</a:t>
            </a:r>
            <a:r>
              <a:rPr lang="en-US" sz="2800" dirty="0" smtClean="0"/>
              <a:t>: </a:t>
            </a:r>
            <a:r>
              <a:rPr lang="en-US" sz="2800" dirty="0" smtClean="0"/>
              <a:t>2005–2006</a:t>
            </a:r>
            <a:endParaRPr lang="en-US" sz="2800" dirty="0"/>
          </a:p>
        </p:txBody>
      </p:sp>
      <p:sp>
        <p:nvSpPr>
          <p:cNvPr id="220164" name="Text Box 4"/>
          <p:cNvSpPr txBox="1">
            <a:spLocks noChangeArrowheads="1"/>
          </p:cNvSpPr>
          <p:nvPr/>
        </p:nvSpPr>
        <p:spPr bwMode="auto">
          <a:xfrm>
            <a:off x="884238" y="6477001"/>
            <a:ext cx="5867400" cy="846382"/>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91436" tIns="45718" rIns="91436" bIns="45718">
            <a:spAutoFit/>
          </a:bodyPr>
          <a:lstStyle/>
          <a:p>
            <a:pPr algn="l">
              <a:spcBef>
                <a:spcPct val="50000"/>
              </a:spcBef>
            </a:pPr>
            <a:r>
              <a:rPr lang="en-US" sz="1400" b="0" dirty="0">
                <a:solidFill>
                  <a:schemeClr val="accent4">
                    <a:lumMod val="25000"/>
                  </a:schemeClr>
                </a:solidFill>
                <a:latin typeface="Times New Roman" pitchFamily="18" charset="0"/>
              </a:rPr>
              <a:t>Source</a:t>
            </a:r>
            <a:r>
              <a:rPr lang="en-US" sz="1400" b="0" dirty="0" smtClean="0">
                <a:solidFill>
                  <a:schemeClr val="accent4">
                    <a:lumMod val="25000"/>
                  </a:schemeClr>
                </a:solidFill>
                <a:latin typeface="Times New Roman" pitchFamily="18" charset="0"/>
              </a:rPr>
              <a:t>: </a:t>
            </a:r>
            <a:r>
              <a:rPr lang="en-US" sz="1400" b="0" dirty="0" smtClean="0">
                <a:solidFill>
                  <a:schemeClr val="accent4">
                    <a:lumMod val="25000"/>
                  </a:schemeClr>
                </a:solidFill>
              </a:rPr>
              <a:t>HIV/AIDS </a:t>
            </a:r>
            <a:r>
              <a:rPr lang="en-US" sz="1400" b="0" dirty="0">
                <a:solidFill>
                  <a:schemeClr val="accent4">
                    <a:lumMod val="25000"/>
                  </a:schemeClr>
                </a:solidFill>
              </a:rPr>
              <a:t>epidemiological surveillance report for the WHO African Region: 2007 update, </a:t>
            </a:r>
            <a:r>
              <a:rPr lang="en-US" sz="1400" b="0" dirty="0" err="1">
                <a:solidFill>
                  <a:schemeClr val="accent4">
                    <a:lumMod val="25000"/>
                  </a:schemeClr>
                </a:solidFill>
              </a:rPr>
              <a:t>pp</a:t>
            </a:r>
            <a:r>
              <a:rPr lang="en-US" sz="1400" b="0" dirty="0">
                <a:solidFill>
                  <a:schemeClr val="accent4">
                    <a:lumMod val="25000"/>
                  </a:schemeClr>
                </a:solidFill>
              </a:rPr>
              <a:t> 29.</a:t>
            </a:r>
          </a:p>
          <a:p>
            <a:pPr algn="l">
              <a:spcBef>
                <a:spcPct val="50000"/>
              </a:spcBef>
            </a:pPr>
            <a:endParaRPr lang="en-US" sz="1400" b="0" dirty="0">
              <a:solidFill>
                <a:schemeClr val="accent4">
                  <a:lumMod val="25000"/>
                </a:schemeClr>
              </a:solidFill>
              <a:latin typeface="Times New Roman" pitchFamily="18" charset="0"/>
            </a:endParaRPr>
          </a:p>
        </p:txBody>
      </p:sp>
      <p:pic>
        <p:nvPicPr>
          <p:cNvPr id="448514" name="Picture 2"/>
          <p:cNvPicPr>
            <a:picLocks noChangeAspect="1" noChangeArrowheads="1"/>
          </p:cNvPicPr>
          <p:nvPr/>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8037" y="1204119"/>
            <a:ext cx="8259763" cy="4953000"/>
          </a:xfrm>
          <a:prstGeom prst="rect">
            <a:avLst/>
          </a:prstGeom>
          <a:ln>
            <a:noFill/>
          </a:ln>
          <a:effectLst>
            <a:softEdge rad="112500"/>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chemeClr val="accent1"/>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6372" name="Rectangle 4"/>
          <p:cNvSpPr>
            <a:spLocks noGrp="1" noChangeArrowheads="1"/>
          </p:cNvSpPr>
          <p:nvPr>
            <p:ph type="title"/>
          </p:nvPr>
        </p:nvSpPr>
        <p:spPr>
          <a:xfrm>
            <a:off x="427037" y="152400"/>
            <a:ext cx="8915400" cy="1281113"/>
          </a:xfrm>
        </p:spPr>
        <p:txBody>
          <a:bodyPr/>
          <a:lstStyle/>
          <a:p>
            <a:r>
              <a:rPr lang="en-US" sz="3600" dirty="0" smtClean="0"/>
              <a:t>SAVVY</a:t>
            </a:r>
            <a:r>
              <a:rPr lang="en-US" sz="3600" dirty="0" smtClean="0"/>
              <a:t>—</a:t>
            </a:r>
            <a:r>
              <a:rPr lang="en-US" sz="3600" dirty="0" smtClean="0"/>
              <a:t>Sample </a:t>
            </a:r>
            <a:r>
              <a:rPr lang="en-US" sz="3600" dirty="0"/>
              <a:t>Vital Registration with Verbal Autopsy</a:t>
            </a:r>
            <a:endParaRPr lang="en-US" sz="3600" dirty="0">
              <a:solidFill>
                <a:srgbClr val="FF9933"/>
              </a:solidFill>
            </a:endParaRPr>
          </a:p>
        </p:txBody>
      </p:sp>
      <p:sp>
        <p:nvSpPr>
          <p:cNvPr id="186373" name="Rectangle 5"/>
          <p:cNvSpPr>
            <a:spLocks noGrp="1" noChangeArrowheads="1"/>
          </p:cNvSpPr>
          <p:nvPr>
            <p:ph idx="1"/>
          </p:nvPr>
        </p:nvSpPr>
        <p:spPr>
          <a:xfrm>
            <a:off x="427036" y="1662113"/>
            <a:ext cx="9326563" cy="4876800"/>
          </a:xfrm>
        </p:spPr>
        <p:txBody>
          <a:bodyPr/>
          <a:lstStyle/>
          <a:p>
            <a:pPr>
              <a:lnSpc>
                <a:spcPct val="90000"/>
              </a:lnSpc>
            </a:pPr>
            <a:r>
              <a:rPr lang="en-US" sz="2200" dirty="0"/>
              <a:t>A package:</a:t>
            </a:r>
          </a:p>
          <a:p>
            <a:pPr lvl="1">
              <a:lnSpc>
                <a:spcPct val="90000"/>
              </a:lnSpc>
            </a:pPr>
            <a:r>
              <a:rPr lang="en-US" sz="2200" dirty="0"/>
              <a:t>“Sample vital registration” conducted in surveillance communities</a:t>
            </a:r>
          </a:p>
          <a:p>
            <a:pPr lvl="1">
              <a:lnSpc>
                <a:spcPct val="90000"/>
              </a:lnSpc>
            </a:pPr>
            <a:r>
              <a:rPr lang="en-US" sz="2200" dirty="0"/>
              <a:t>“Verbal autopsy” conducted as an interview with the family of the deceased to ascertain the likely cause of death</a:t>
            </a:r>
          </a:p>
          <a:p>
            <a:pPr>
              <a:lnSpc>
                <a:spcPct val="90000"/>
              </a:lnSpc>
            </a:pPr>
            <a:r>
              <a:rPr lang="en-US" sz="2200" dirty="0"/>
              <a:t>Purpose is </a:t>
            </a:r>
          </a:p>
          <a:p>
            <a:pPr lvl="1">
              <a:lnSpc>
                <a:spcPct val="90000"/>
              </a:lnSpc>
            </a:pPr>
            <a:r>
              <a:rPr lang="en-US" sz="2200" dirty="0"/>
              <a:t>to provide measurement of vital events when alternative sources (vital registration) are not available or not complete</a:t>
            </a:r>
          </a:p>
          <a:p>
            <a:pPr lvl="1">
              <a:lnSpc>
                <a:spcPct val="90000"/>
              </a:lnSpc>
            </a:pPr>
            <a:r>
              <a:rPr lang="en-US" sz="2200" dirty="0"/>
              <a:t>To provide information on the cause of death when death certificates may not be accurate</a:t>
            </a:r>
          </a:p>
          <a:p>
            <a:pPr>
              <a:lnSpc>
                <a:spcPct val="90000"/>
              </a:lnSpc>
            </a:pPr>
            <a:r>
              <a:rPr lang="en-US" sz="2200" dirty="0"/>
              <a:t>May be used to monitor AIDS related deaths, use of health services, 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28601" y="75407"/>
            <a:ext cx="5761037" cy="1204913"/>
          </a:xfrm>
        </p:spPr>
        <p:txBody>
          <a:bodyPr/>
          <a:lstStyle/>
          <a:p>
            <a:r>
              <a:rPr lang="en-US" sz="3500" dirty="0"/>
              <a:t>Global Action to</a:t>
            </a:r>
            <a:r>
              <a:rPr lang="en-US" sz="3500" dirty="0" smtClean="0"/>
              <a:t> </a:t>
            </a:r>
            <a:br>
              <a:rPr lang="en-US" sz="3500" dirty="0" smtClean="0"/>
            </a:br>
            <a:r>
              <a:rPr lang="en-US" sz="3500" dirty="0" smtClean="0"/>
              <a:t>Address HIV</a:t>
            </a:r>
            <a:r>
              <a:rPr lang="en-US" sz="3500" dirty="0"/>
              <a:t>/</a:t>
            </a:r>
            <a:r>
              <a:rPr lang="en-US" sz="3500" dirty="0" smtClean="0"/>
              <a:t>AIDS</a:t>
            </a:r>
            <a:endParaRPr lang="en-US" sz="3500" dirty="0"/>
          </a:p>
        </p:txBody>
      </p:sp>
      <p:sp>
        <p:nvSpPr>
          <p:cNvPr id="459780" name="AutoShape 4"/>
          <p:cNvSpPr>
            <a:spLocks noChangeArrowheads="1"/>
          </p:cNvSpPr>
          <p:nvPr/>
        </p:nvSpPr>
        <p:spPr bwMode="auto">
          <a:xfrm>
            <a:off x="427037" y="2693663"/>
            <a:ext cx="9448800" cy="790575"/>
          </a:xfrm>
          <a:prstGeom prst="rightArrow">
            <a:avLst>
              <a:gd name="adj1" fmla="val 50000"/>
              <a:gd name="adj2" fmla="val 29879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pPr defTabSz="1014370"/>
            <a:endParaRPr lang="en-US" dirty="0"/>
          </a:p>
        </p:txBody>
      </p:sp>
      <p:sp>
        <p:nvSpPr>
          <p:cNvPr id="459781" name="Line 5"/>
          <p:cNvSpPr>
            <a:spLocks noChangeShapeType="1"/>
          </p:cNvSpPr>
          <p:nvPr/>
        </p:nvSpPr>
        <p:spPr bwMode="auto">
          <a:xfrm>
            <a:off x="884237" y="2084063"/>
            <a:ext cx="0" cy="7620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59782" name="Line 6"/>
          <p:cNvSpPr>
            <a:spLocks noChangeShapeType="1"/>
          </p:cNvSpPr>
          <p:nvPr/>
        </p:nvSpPr>
        <p:spPr bwMode="auto">
          <a:xfrm>
            <a:off x="2484438" y="3303261"/>
            <a:ext cx="0" cy="9144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59783" name="Line 7"/>
          <p:cNvSpPr>
            <a:spLocks noChangeShapeType="1"/>
          </p:cNvSpPr>
          <p:nvPr/>
        </p:nvSpPr>
        <p:spPr bwMode="auto">
          <a:xfrm flipV="1">
            <a:off x="4030939" y="2341149"/>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59784" name="Line 8"/>
          <p:cNvSpPr>
            <a:spLocks noChangeShapeType="1"/>
          </p:cNvSpPr>
          <p:nvPr/>
        </p:nvSpPr>
        <p:spPr bwMode="auto">
          <a:xfrm>
            <a:off x="5295036" y="3303262"/>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p>
        </p:txBody>
      </p:sp>
      <p:sp>
        <p:nvSpPr>
          <p:cNvPr id="459785" name="Text Box 9"/>
          <p:cNvSpPr txBox="1">
            <a:spLocks noChangeArrowheads="1"/>
          </p:cNvSpPr>
          <p:nvPr/>
        </p:nvSpPr>
        <p:spPr bwMode="auto">
          <a:xfrm>
            <a:off x="427037" y="2922263"/>
            <a:ext cx="9144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endParaRPr lang="en-US" sz="2200" dirty="0">
              <a:solidFill>
                <a:schemeClr val="accent2"/>
              </a:solidFill>
            </a:endParaRPr>
          </a:p>
        </p:txBody>
      </p:sp>
      <p:sp>
        <p:nvSpPr>
          <p:cNvPr id="459786" name="Text Box 10"/>
          <p:cNvSpPr txBox="1">
            <a:spLocks noChangeArrowheads="1"/>
          </p:cNvSpPr>
          <p:nvPr/>
        </p:nvSpPr>
        <p:spPr bwMode="auto">
          <a:xfrm>
            <a:off x="503237" y="2922263"/>
            <a:ext cx="9144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a:t>2000</a:t>
            </a:r>
          </a:p>
        </p:txBody>
      </p:sp>
      <p:sp>
        <p:nvSpPr>
          <p:cNvPr id="459787" name="Text Box 11"/>
          <p:cNvSpPr txBox="1">
            <a:spLocks noChangeArrowheads="1"/>
          </p:cNvSpPr>
          <p:nvPr/>
        </p:nvSpPr>
        <p:spPr bwMode="auto">
          <a:xfrm>
            <a:off x="1874838" y="2922263"/>
            <a:ext cx="11430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a:solidFill>
                  <a:schemeClr val="accent2"/>
                </a:solidFill>
              </a:rPr>
              <a:t>2001</a:t>
            </a:r>
          </a:p>
        </p:txBody>
      </p:sp>
      <p:sp>
        <p:nvSpPr>
          <p:cNvPr id="459788" name="Text Box 12"/>
          <p:cNvSpPr txBox="1">
            <a:spLocks noChangeArrowheads="1"/>
          </p:cNvSpPr>
          <p:nvPr/>
        </p:nvSpPr>
        <p:spPr bwMode="auto">
          <a:xfrm>
            <a:off x="3551237" y="2856210"/>
            <a:ext cx="9906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a:solidFill>
                  <a:srgbClr val="FF9933"/>
                </a:solidFill>
              </a:rPr>
              <a:t>2003</a:t>
            </a:r>
          </a:p>
        </p:txBody>
      </p:sp>
      <p:sp>
        <p:nvSpPr>
          <p:cNvPr id="459789" name="Text Box 13"/>
          <p:cNvSpPr txBox="1">
            <a:spLocks noChangeArrowheads="1"/>
          </p:cNvSpPr>
          <p:nvPr/>
        </p:nvSpPr>
        <p:spPr bwMode="auto">
          <a:xfrm>
            <a:off x="4799737" y="2902211"/>
            <a:ext cx="9906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a:solidFill>
                  <a:srgbClr val="FF0000"/>
                </a:solidFill>
              </a:rPr>
              <a:t>2004</a:t>
            </a:r>
          </a:p>
        </p:txBody>
      </p:sp>
      <p:sp>
        <p:nvSpPr>
          <p:cNvPr id="459790" name="Text Box 14"/>
          <p:cNvSpPr txBox="1">
            <a:spLocks noChangeArrowheads="1"/>
          </p:cNvSpPr>
          <p:nvPr/>
        </p:nvSpPr>
        <p:spPr bwMode="auto">
          <a:xfrm>
            <a:off x="76199" y="1474462"/>
            <a:ext cx="1951038"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endParaRPr lang="en-US" sz="2200" dirty="0">
              <a:solidFill>
                <a:schemeClr val="accent2"/>
              </a:solidFill>
            </a:endParaRPr>
          </a:p>
        </p:txBody>
      </p:sp>
      <p:sp>
        <p:nvSpPr>
          <p:cNvPr id="459791" name="Rectangle 15"/>
          <p:cNvSpPr>
            <a:spLocks noChangeArrowheads="1"/>
          </p:cNvSpPr>
          <p:nvPr/>
        </p:nvSpPr>
        <p:spPr bwMode="auto">
          <a:xfrm>
            <a:off x="76200" y="1398263"/>
            <a:ext cx="1798638" cy="76639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p>
            <a:pPr defTabSz="1014370">
              <a:spcBef>
                <a:spcPct val="20000"/>
              </a:spcBef>
            </a:pPr>
            <a:r>
              <a:rPr lang="en-US" sz="1400" b="0" dirty="0">
                <a:solidFill>
                  <a:schemeClr val="tx1"/>
                </a:solidFill>
              </a:rPr>
              <a:t>Word Bank </a:t>
            </a:r>
            <a:r>
              <a:rPr lang="en-US" sz="1400" b="0" dirty="0" err="1">
                <a:solidFill>
                  <a:schemeClr val="tx1"/>
                </a:solidFill>
              </a:rPr>
              <a:t>Multisectoral</a:t>
            </a:r>
            <a:r>
              <a:rPr lang="en-US" sz="1400" b="0" dirty="0">
                <a:solidFill>
                  <a:schemeClr val="tx1"/>
                </a:solidFill>
              </a:rPr>
              <a:t> AIDS Project (MAP)</a:t>
            </a:r>
          </a:p>
        </p:txBody>
      </p:sp>
      <p:sp>
        <p:nvSpPr>
          <p:cNvPr id="459792" name="Text Box 16"/>
          <p:cNvSpPr txBox="1">
            <a:spLocks noChangeArrowheads="1"/>
          </p:cNvSpPr>
          <p:nvPr/>
        </p:nvSpPr>
        <p:spPr bwMode="auto">
          <a:xfrm>
            <a:off x="1112838" y="4370063"/>
            <a:ext cx="2743200" cy="167509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lnSpc>
                <a:spcPct val="90000"/>
              </a:lnSpc>
              <a:spcBef>
                <a:spcPct val="20000"/>
              </a:spcBef>
            </a:pPr>
            <a:r>
              <a:rPr lang="en-US" sz="1400" b="0" dirty="0"/>
              <a:t>United Nations General Assembly Special Session on AIDS (UNGASS)</a:t>
            </a:r>
          </a:p>
          <a:p>
            <a:pPr algn="ctr">
              <a:lnSpc>
                <a:spcPct val="90000"/>
              </a:lnSpc>
              <a:spcBef>
                <a:spcPct val="20000"/>
              </a:spcBef>
            </a:pPr>
            <a:endParaRPr lang="en-US" sz="1400" b="0" dirty="0"/>
          </a:p>
          <a:p>
            <a:pPr algn="ctr">
              <a:lnSpc>
                <a:spcPct val="90000"/>
              </a:lnSpc>
              <a:spcBef>
                <a:spcPct val="20000"/>
              </a:spcBef>
            </a:pPr>
            <a:r>
              <a:rPr lang="en-US" sz="1400" b="0" dirty="0"/>
              <a:t>Global Fund for AIDS, Malaria, and Tuberculosis</a:t>
            </a:r>
          </a:p>
          <a:p>
            <a:pPr algn="ctr">
              <a:spcBef>
                <a:spcPct val="50000"/>
              </a:spcBef>
            </a:pPr>
            <a:endParaRPr lang="en-US" sz="1400" dirty="0">
              <a:solidFill>
                <a:schemeClr val="accent2"/>
              </a:solidFill>
            </a:endParaRPr>
          </a:p>
        </p:txBody>
      </p:sp>
      <p:sp>
        <p:nvSpPr>
          <p:cNvPr id="459793" name="Text Box 17"/>
          <p:cNvSpPr txBox="1">
            <a:spLocks noChangeArrowheads="1"/>
          </p:cNvSpPr>
          <p:nvPr/>
        </p:nvSpPr>
        <p:spPr bwMode="auto">
          <a:xfrm>
            <a:off x="3017837" y="1855463"/>
            <a:ext cx="25146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endParaRPr lang="en-US" sz="2200" dirty="0">
              <a:solidFill>
                <a:schemeClr val="accent2"/>
              </a:solidFill>
            </a:endParaRPr>
          </a:p>
        </p:txBody>
      </p:sp>
      <p:sp>
        <p:nvSpPr>
          <p:cNvPr id="459794" name="Rectangle 18"/>
          <p:cNvSpPr>
            <a:spLocks noChangeArrowheads="1"/>
          </p:cNvSpPr>
          <p:nvPr/>
        </p:nvSpPr>
        <p:spPr bwMode="auto">
          <a:xfrm>
            <a:off x="2629867" y="1640171"/>
            <a:ext cx="2521570" cy="748687"/>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p>
            <a:pPr defTabSz="1014370"/>
            <a:r>
              <a:rPr lang="en-US" sz="1400" b="0" dirty="0">
                <a:solidFill>
                  <a:schemeClr val="tx1"/>
                </a:solidFill>
              </a:rPr>
              <a:t>U.S. President’s Emergency Plan for AIDS Relief (PEPFAR</a:t>
            </a:r>
            <a:r>
              <a:rPr lang="en-US" sz="1400" b="0" dirty="0" smtClean="0">
                <a:solidFill>
                  <a:schemeClr val="tx1"/>
                </a:solidFill>
              </a:rPr>
              <a:t>) Authorized</a:t>
            </a:r>
            <a:endParaRPr lang="en-US" sz="1400" b="0" dirty="0">
              <a:solidFill>
                <a:schemeClr val="tx1"/>
              </a:solidFill>
            </a:endParaRPr>
          </a:p>
        </p:txBody>
      </p:sp>
      <p:sp>
        <p:nvSpPr>
          <p:cNvPr id="459795" name="Text Box 19"/>
          <p:cNvSpPr txBox="1">
            <a:spLocks noChangeArrowheads="1"/>
          </p:cNvSpPr>
          <p:nvPr/>
        </p:nvSpPr>
        <p:spPr bwMode="auto">
          <a:xfrm>
            <a:off x="4541837" y="3912863"/>
            <a:ext cx="3124201"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endParaRPr lang="en-US" sz="2200" dirty="0">
              <a:solidFill>
                <a:schemeClr val="accent2"/>
              </a:solidFill>
            </a:endParaRPr>
          </a:p>
        </p:txBody>
      </p:sp>
      <p:sp>
        <p:nvSpPr>
          <p:cNvPr id="459796" name="Rectangle 20"/>
          <p:cNvSpPr>
            <a:spLocks noChangeArrowheads="1"/>
          </p:cNvSpPr>
          <p:nvPr/>
        </p:nvSpPr>
        <p:spPr bwMode="auto">
          <a:xfrm>
            <a:off x="3812622" y="3818914"/>
            <a:ext cx="3015216" cy="2587908"/>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p>
            <a:pPr defTabSz="1014370">
              <a:lnSpc>
                <a:spcPct val="90000"/>
              </a:lnSpc>
              <a:spcBef>
                <a:spcPct val="20000"/>
              </a:spcBef>
            </a:pPr>
            <a:r>
              <a:rPr lang="en-US" sz="1400" b="0" dirty="0">
                <a:solidFill>
                  <a:schemeClr val="tx1"/>
                </a:solidFill>
              </a:rPr>
              <a:t>World Health Organization's call to provide treatment to 3 million people by 2005 (WHO 3x5)</a:t>
            </a:r>
          </a:p>
          <a:p>
            <a:pPr defTabSz="1014370">
              <a:lnSpc>
                <a:spcPct val="90000"/>
              </a:lnSpc>
              <a:spcBef>
                <a:spcPct val="20000"/>
              </a:spcBef>
            </a:pPr>
            <a:r>
              <a:rPr lang="en-US" sz="1400" b="0" dirty="0">
                <a:solidFill>
                  <a:schemeClr val="tx1"/>
                </a:solidFill>
              </a:rPr>
              <a:t>(Announced December 1, 2003</a:t>
            </a:r>
            <a:r>
              <a:rPr lang="en-US" sz="1400" b="0" dirty="0" smtClean="0">
                <a:solidFill>
                  <a:schemeClr val="tx1"/>
                </a:solidFill>
              </a:rPr>
              <a:t>)</a:t>
            </a:r>
          </a:p>
          <a:p>
            <a:pPr defTabSz="1014370">
              <a:lnSpc>
                <a:spcPct val="90000"/>
              </a:lnSpc>
              <a:spcBef>
                <a:spcPct val="20000"/>
              </a:spcBef>
            </a:pPr>
            <a:endParaRPr lang="en-US" sz="1400" b="0" dirty="0">
              <a:solidFill>
                <a:schemeClr val="tx1"/>
              </a:solidFill>
            </a:endParaRPr>
          </a:p>
          <a:p>
            <a:pPr defTabSz="1014370">
              <a:lnSpc>
                <a:spcPct val="90000"/>
              </a:lnSpc>
              <a:spcBef>
                <a:spcPct val="20000"/>
              </a:spcBef>
            </a:pPr>
            <a:r>
              <a:rPr lang="en-US" sz="1400" b="0" dirty="0" smtClean="0">
                <a:solidFill>
                  <a:schemeClr val="tx1"/>
                </a:solidFill>
              </a:rPr>
              <a:t>UNAIDS calls for the “three ones” or harmonization and standardization of HIV/AIDS action plans by national-level AIDS authorities using one agreed-upon national M&amp;E system</a:t>
            </a:r>
            <a:endParaRPr lang="en-US" sz="1400" b="0" dirty="0">
              <a:solidFill>
                <a:schemeClr val="tx1"/>
              </a:solidFill>
            </a:endParaRPr>
          </a:p>
          <a:p>
            <a:pPr defTabSz="1014370">
              <a:lnSpc>
                <a:spcPct val="90000"/>
              </a:lnSpc>
              <a:spcBef>
                <a:spcPct val="20000"/>
              </a:spcBef>
            </a:pPr>
            <a:endParaRPr lang="en-US" sz="1400" b="0" dirty="0">
              <a:solidFill>
                <a:schemeClr val="tx1"/>
              </a:solidFill>
            </a:endParaRPr>
          </a:p>
        </p:txBody>
      </p:sp>
      <p:sp>
        <p:nvSpPr>
          <p:cNvPr id="22" name="Line 5"/>
          <p:cNvSpPr>
            <a:spLocks noChangeShapeType="1"/>
          </p:cNvSpPr>
          <p:nvPr/>
        </p:nvSpPr>
        <p:spPr bwMode="auto">
          <a:xfrm>
            <a:off x="6608660" y="2532840"/>
            <a:ext cx="0" cy="401639"/>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
        <p:nvSpPr>
          <p:cNvPr id="24" name="Line 6"/>
          <p:cNvSpPr>
            <a:spLocks noChangeShapeType="1"/>
          </p:cNvSpPr>
          <p:nvPr/>
        </p:nvSpPr>
        <p:spPr bwMode="auto">
          <a:xfrm>
            <a:off x="7969974" y="3358825"/>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
        <p:nvSpPr>
          <p:cNvPr id="25" name="Text Box 10"/>
          <p:cNvSpPr txBox="1">
            <a:spLocks noChangeArrowheads="1"/>
          </p:cNvSpPr>
          <p:nvPr/>
        </p:nvSpPr>
        <p:spPr bwMode="auto">
          <a:xfrm>
            <a:off x="6218236" y="2902210"/>
            <a:ext cx="9144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000000"/>
                </a:solidFill>
              </a:rPr>
              <a:t>2005</a:t>
            </a:r>
            <a:endParaRPr lang="en-US" sz="2200" dirty="0">
              <a:solidFill>
                <a:srgbClr val="000000"/>
              </a:solidFill>
            </a:endParaRPr>
          </a:p>
        </p:txBody>
      </p:sp>
      <p:sp>
        <p:nvSpPr>
          <p:cNvPr id="26" name="Text Box 11"/>
          <p:cNvSpPr txBox="1">
            <a:spLocks noChangeArrowheads="1"/>
          </p:cNvSpPr>
          <p:nvPr/>
        </p:nvSpPr>
        <p:spPr bwMode="auto">
          <a:xfrm>
            <a:off x="7400649" y="2902210"/>
            <a:ext cx="11430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3333CC"/>
                </a:solidFill>
              </a:rPr>
              <a:t>2007</a:t>
            </a:r>
            <a:endParaRPr lang="en-US" sz="2200" dirty="0">
              <a:solidFill>
                <a:srgbClr val="3333CC"/>
              </a:solidFill>
            </a:endParaRPr>
          </a:p>
        </p:txBody>
      </p:sp>
      <p:sp>
        <p:nvSpPr>
          <p:cNvPr id="27" name="Rectangle 15"/>
          <p:cNvSpPr>
            <a:spLocks noChangeArrowheads="1"/>
          </p:cNvSpPr>
          <p:nvPr/>
        </p:nvSpPr>
        <p:spPr bwMode="auto">
          <a:xfrm>
            <a:off x="5295037" y="137319"/>
            <a:ext cx="2826369" cy="2342970"/>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p>
            <a:pPr defTabSz="1014370">
              <a:spcBef>
                <a:spcPct val="20000"/>
              </a:spcBef>
            </a:pPr>
            <a:r>
              <a:rPr lang="en-US" sz="1400" b="0" dirty="0" smtClean="0">
                <a:solidFill>
                  <a:srgbClr val="000000"/>
                </a:solidFill>
              </a:rPr>
              <a:t>U.N. General Assembly High-Level Meeting on HIV/AIDS to review progress on UNGASS targets</a:t>
            </a:r>
          </a:p>
          <a:p>
            <a:pPr defTabSz="1014370">
              <a:spcBef>
                <a:spcPct val="20000"/>
              </a:spcBef>
            </a:pPr>
            <a:endParaRPr lang="en-US" sz="1400" b="0" dirty="0">
              <a:solidFill>
                <a:srgbClr val="000000"/>
              </a:solidFill>
            </a:endParaRPr>
          </a:p>
          <a:p>
            <a:pPr defTabSz="1014370">
              <a:spcBef>
                <a:spcPct val="20000"/>
              </a:spcBef>
            </a:pPr>
            <a:r>
              <a:rPr lang="en-US" sz="1400" b="0" dirty="0" smtClean="0">
                <a:solidFill>
                  <a:schemeClr val="tx1"/>
                </a:solidFill>
              </a:rPr>
              <a:t>U.S</a:t>
            </a:r>
            <a:r>
              <a:rPr lang="en-US" sz="1400" dirty="0" smtClean="0">
                <a:solidFill>
                  <a:schemeClr val="tx1"/>
                </a:solidFill>
              </a:rPr>
              <a:t>. </a:t>
            </a:r>
            <a:r>
              <a:rPr lang="en-US" sz="1400" b="0" dirty="0" smtClean="0">
                <a:solidFill>
                  <a:schemeClr val="tx1"/>
                </a:solidFill>
              </a:rPr>
              <a:t>Public </a:t>
            </a:r>
            <a:r>
              <a:rPr lang="en-US" sz="1400" b="0" dirty="0">
                <a:solidFill>
                  <a:schemeClr val="tx1"/>
                </a:solidFill>
              </a:rPr>
              <a:t>Law 109-95:</a:t>
            </a:r>
            <a:br>
              <a:rPr lang="en-US" sz="1400" b="0" dirty="0">
                <a:solidFill>
                  <a:schemeClr val="tx1"/>
                </a:solidFill>
              </a:rPr>
            </a:br>
            <a:r>
              <a:rPr lang="en-US" sz="1400" b="0" i="1" dirty="0">
                <a:solidFill>
                  <a:schemeClr val="tx1"/>
                </a:solidFill>
              </a:rPr>
              <a:t>The Assistance for Orphans and Other Vulnerable Children in Developing Countries Act of </a:t>
            </a:r>
            <a:r>
              <a:rPr lang="en-US" sz="1400" b="0" i="1" dirty="0" smtClean="0">
                <a:solidFill>
                  <a:schemeClr val="tx1"/>
                </a:solidFill>
              </a:rPr>
              <a:t>2005 </a:t>
            </a:r>
            <a:r>
              <a:rPr lang="en-US" sz="1400" b="0" dirty="0" smtClean="0">
                <a:solidFill>
                  <a:schemeClr val="tx1"/>
                </a:solidFill>
              </a:rPr>
              <a:t>is enacted</a:t>
            </a:r>
            <a:endParaRPr lang="en-US" sz="1400" b="0" dirty="0">
              <a:solidFill>
                <a:schemeClr val="tx1"/>
              </a:solidFill>
            </a:endParaRPr>
          </a:p>
        </p:txBody>
      </p:sp>
      <p:sp>
        <p:nvSpPr>
          <p:cNvPr id="28" name="Text Box 16"/>
          <p:cNvSpPr txBox="1">
            <a:spLocks noChangeArrowheads="1"/>
          </p:cNvSpPr>
          <p:nvPr/>
        </p:nvSpPr>
        <p:spPr bwMode="auto">
          <a:xfrm>
            <a:off x="6904037" y="3925080"/>
            <a:ext cx="2743200" cy="167509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lnSpc>
                <a:spcPct val="90000"/>
              </a:lnSpc>
              <a:spcBef>
                <a:spcPct val="20000"/>
              </a:spcBef>
            </a:pPr>
            <a:r>
              <a:rPr lang="en-US" sz="1400" b="0" dirty="0" smtClean="0">
                <a:solidFill>
                  <a:srgbClr val="000000"/>
                </a:solidFill>
              </a:rPr>
              <a:t>UNAIDS and WHO issue guidance recommending male circumcision and provider initiated testing</a:t>
            </a:r>
          </a:p>
          <a:p>
            <a:pPr algn="ctr">
              <a:lnSpc>
                <a:spcPct val="90000"/>
              </a:lnSpc>
              <a:spcBef>
                <a:spcPct val="20000"/>
              </a:spcBef>
            </a:pPr>
            <a:endParaRPr lang="en-US" sz="1400" b="0" dirty="0">
              <a:solidFill>
                <a:srgbClr val="000000"/>
              </a:solidFill>
            </a:endParaRPr>
          </a:p>
          <a:p>
            <a:pPr algn="ctr">
              <a:lnSpc>
                <a:spcPct val="90000"/>
              </a:lnSpc>
              <a:spcBef>
                <a:spcPct val="20000"/>
              </a:spcBef>
            </a:pPr>
            <a:endParaRPr lang="en-US" sz="1400" b="0" dirty="0">
              <a:solidFill>
                <a:srgbClr val="000000"/>
              </a:solidFill>
            </a:endParaRPr>
          </a:p>
          <a:p>
            <a:pPr algn="ctr">
              <a:spcBef>
                <a:spcPct val="50000"/>
              </a:spcBef>
            </a:pPr>
            <a:endParaRPr lang="en-US" sz="1400" dirty="0">
              <a:solidFill>
                <a:srgbClr val="3333CC"/>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7037" y="303945"/>
            <a:ext cx="9215916" cy="1264973"/>
          </a:xfrm>
        </p:spPr>
        <p:txBody>
          <a:bodyPr/>
          <a:lstStyle/>
          <a:p>
            <a:r>
              <a:rPr lang="en-US" sz="3600" dirty="0" smtClean="0"/>
              <a:t>Innovative</a:t>
            </a:r>
            <a:r>
              <a:rPr lang="en-US" sz="3600" dirty="0" smtClean="0"/>
              <a:t> Approaches </a:t>
            </a:r>
            <a:r>
              <a:rPr lang="en-US" sz="3600" dirty="0" smtClean="0"/>
              <a:t>to</a:t>
            </a:r>
            <a:r>
              <a:rPr lang="en-US" sz="3600" dirty="0" smtClean="0"/>
              <a:t> Evaluation </a:t>
            </a:r>
            <a:r>
              <a:rPr lang="en-US" sz="3600" dirty="0" smtClean="0"/>
              <a:t>of HIV</a:t>
            </a:r>
            <a:r>
              <a:rPr lang="en-US" sz="3600" dirty="0" smtClean="0"/>
              <a:t> Programs</a:t>
            </a:r>
            <a:r>
              <a:rPr lang="en-US" sz="3600" dirty="0" smtClean="0"/>
              <a:t>	</a:t>
            </a:r>
            <a:endParaRPr lang="en-US" sz="3600" dirty="0"/>
          </a:p>
        </p:txBody>
      </p:sp>
      <p:sp>
        <p:nvSpPr>
          <p:cNvPr id="3" name="Content Placeholder 2"/>
          <p:cNvSpPr>
            <a:spLocks noGrp="1"/>
          </p:cNvSpPr>
          <p:nvPr>
            <p:ph idx="1"/>
          </p:nvPr>
        </p:nvSpPr>
        <p:spPr>
          <a:xfrm>
            <a:off x="503237" y="1770962"/>
            <a:ext cx="9139716" cy="4385240"/>
          </a:xfrm>
        </p:spPr>
        <p:txBody>
          <a:bodyPr/>
          <a:lstStyle/>
          <a:p>
            <a:r>
              <a:rPr lang="en-US" sz="2400" dirty="0" smtClean="0"/>
              <a:t>Plausibility designs</a:t>
            </a:r>
          </a:p>
          <a:p>
            <a:r>
              <a:rPr lang="en-US" sz="2400" dirty="0" smtClean="0"/>
              <a:t>UNAIDS HIV prevention evaluation guidelines</a:t>
            </a:r>
          </a:p>
          <a:p>
            <a:pPr lvl="1"/>
            <a:r>
              <a:rPr lang="en-US" sz="2400" dirty="0" smtClean="0"/>
              <a:t>Currently being applied in the field</a:t>
            </a:r>
          </a:p>
          <a:p>
            <a:pPr lvl="1"/>
            <a:r>
              <a:rPr lang="en-US" sz="2400" dirty="0" smtClean="0"/>
              <a:t>Lessons learned and best practices for evaluation of HIV programs</a:t>
            </a:r>
          </a:p>
          <a:p>
            <a:r>
              <a:rPr lang="en-US" sz="2400" dirty="0" smtClean="0"/>
              <a:t>Together with the recent USAID evaluation policy and PEPFAR’s attention to implementation science signals growing focus on all types of evaluation, including impact evaluation</a:t>
            </a:r>
            <a:endParaRPr lang="en-US" sz="2400"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07976290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429985" y="655327"/>
            <a:ext cx="9447344" cy="5144224"/>
          </a:xfrm>
        </p:spPr>
        <p:txBody>
          <a:bodyPr/>
          <a:lstStyle/>
          <a:p>
            <a:pPr eaLnBrk="1" hangingPunct="1">
              <a:lnSpc>
                <a:spcPct val="90000"/>
              </a:lnSpc>
              <a:buFont typeface="Wingdings" pitchFamily="-105" charset="2"/>
              <a:buNone/>
            </a:pPr>
            <a:r>
              <a:rPr lang="en-US" sz="2400" dirty="0" smtClean="0"/>
              <a:t>MEASURE </a:t>
            </a:r>
            <a:r>
              <a:rPr lang="en-US" sz="2400" dirty="0"/>
              <a:t>Evaluation is funded by the U.S. Agency for</a:t>
            </a:r>
          </a:p>
          <a:p>
            <a:pPr eaLnBrk="1" hangingPunct="1">
              <a:lnSpc>
                <a:spcPct val="90000"/>
              </a:lnSpc>
              <a:buFont typeface="Wingdings" pitchFamily="-105" charset="2"/>
              <a:buNone/>
            </a:pPr>
            <a:r>
              <a:rPr lang="en-US" sz="2400" dirty="0"/>
              <a:t>International Development (USAID) and implemented by the</a:t>
            </a:r>
          </a:p>
          <a:p>
            <a:pPr eaLnBrk="1" hangingPunct="1">
              <a:lnSpc>
                <a:spcPct val="90000"/>
              </a:lnSpc>
              <a:buFont typeface="Wingdings" pitchFamily="-105" charset="2"/>
              <a:buNone/>
            </a:pPr>
            <a:r>
              <a:rPr lang="en-US" sz="2400" dirty="0"/>
              <a:t>Carolina Population Center at the University of North Carolina at</a:t>
            </a:r>
          </a:p>
          <a:p>
            <a:pPr eaLnBrk="1" hangingPunct="1">
              <a:lnSpc>
                <a:spcPct val="90000"/>
              </a:lnSpc>
              <a:buFont typeface="Wingdings" pitchFamily="-105" charset="2"/>
              <a:buNone/>
            </a:pPr>
            <a:r>
              <a:rPr lang="en-US" sz="2400" dirty="0"/>
              <a:t>Chapel Hill in partnership with Futures Group, ICF Macro, John</a:t>
            </a:r>
          </a:p>
          <a:p>
            <a:pPr eaLnBrk="1" hangingPunct="1">
              <a:lnSpc>
                <a:spcPct val="90000"/>
              </a:lnSpc>
              <a:buFont typeface="Wingdings" pitchFamily="-105" charset="2"/>
              <a:buNone/>
            </a:pPr>
            <a:r>
              <a:rPr lang="en-US" sz="2400" dirty="0"/>
              <a:t>Snow, Inc., Management Sciences for Health, and Tulane </a:t>
            </a:r>
          </a:p>
          <a:p>
            <a:pPr eaLnBrk="1" hangingPunct="1">
              <a:lnSpc>
                <a:spcPct val="90000"/>
              </a:lnSpc>
              <a:buFont typeface="Wingdings" pitchFamily="-105" charset="2"/>
              <a:buNone/>
            </a:pPr>
            <a:r>
              <a:rPr lang="en-US" sz="2400" dirty="0"/>
              <a:t>University. Views expressed in this presentation do not necessarily</a:t>
            </a:r>
          </a:p>
          <a:p>
            <a:pPr eaLnBrk="1" hangingPunct="1">
              <a:lnSpc>
                <a:spcPct val="90000"/>
              </a:lnSpc>
              <a:buFont typeface="Wingdings" pitchFamily="-105" charset="2"/>
              <a:buNone/>
            </a:pPr>
            <a:r>
              <a:rPr lang="en-US" sz="2400" dirty="0"/>
              <a:t>reflect the views of USAID or the U.S. government. MEASURE </a:t>
            </a:r>
          </a:p>
          <a:p>
            <a:pPr eaLnBrk="1" hangingPunct="1">
              <a:lnSpc>
                <a:spcPct val="90000"/>
              </a:lnSpc>
              <a:buFont typeface="Wingdings" pitchFamily="-105" charset="2"/>
              <a:buNone/>
            </a:pPr>
            <a:r>
              <a:rPr lang="en-US" sz="2400" dirty="0"/>
              <a:t>Evaluation is the USAID Global Health Bureau's primary vehicle for</a:t>
            </a:r>
          </a:p>
          <a:p>
            <a:pPr eaLnBrk="1" hangingPunct="1">
              <a:lnSpc>
                <a:spcPct val="90000"/>
              </a:lnSpc>
              <a:buFont typeface="Wingdings" pitchFamily="-105" charset="2"/>
              <a:buNone/>
            </a:pPr>
            <a:r>
              <a:rPr lang="en-US" sz="2400" dirty="0"/>
              <a:t>supporting improvements in monitoring and evaluation in </a:t>
            </a:r>
          </a:p>
          <a:p>
            <a:pPr eaLnBrk="1" hangingPunct="1">
              <a:lnSpc>
                <a:spcPct val="90000"/>
              </a:lnSpc>
              <a:buFont typeface="Wingdings" pitchFamily="-105" charset="2"/>
              <a:buNone/>
            </a:pPr>
            <a:r>
              <a:rPr lang="en-US" sz="2400" dirty="0"/>
              <a:t>population, health and nutrition worldwide.</a:t>
            </a:r>
          </a:p>
          <a:p>
            <a:pPr eaLnBrk="1" hangingPunct="1">
              <a:lnSpc>
                <a:spcPct val="90000"/>
              </a:lnSpc>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a:xfrm>
            <a:off x="228600" y="152401"/>
            <a:ext cx="8153400" cy="1051719"/>
          </a:xfrm>
        </p:spPr>
        <p:txBody>
          <a:bodyPr/>
          <a:lstStyle/>
          <a:p>
            <a:r>
              <a:rPr lang="en-US" sz="3500" dirty="0"/>
              <a:t>Global Action to Address</a:t>
            </a:r>
            <a:r>
              <a:rPr lang="en-US" sz="3500" dirty="0" smtClean="0"/>
              <a:t> HIV</a:t>
            </a:r>
            <a:r>
              <a:rPr lang="en-US" sz="3500" dirty="0"/>
              <a:t>/</a:t>
            </a:r>
            <a:r>
              <a:rPr lang="en-US" sz="3500" dirty="0" smtClean="0"/>
              <a:t>AIDS</a:t>
            </a:r>
            <a:endParaRPr lang="en-US" sz="3500" dirty="0"/>
          </a:p>
        </p:txBody>
      </p:sp>
      <p:sp>
        <p:nvSpPr>
          <p:cNvPr id="459780" name="AutoShape 4"/>
          <p:cNvSpPr>
            <a:spLocks noChangeArrowheads="1"/>
          </p:cNvSpPr>
          <p:nvPr/>
        </p:nvSpPr>
        <p:spPr bwMode="auto">
          <a:xfrm>
            <a:off x="428625" y="3185320"/>
            <a:ext cx="9448800" cy="790575"/>
          </a:xfrm>
          <a:prstGeom prst="rightArrow">
            <a:avLst>
              <a:gd name="adj1" fmla="val 50000"/>
              <a:gd name="adj2" fmla="val 29879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pPr defTabSz="1014370"/>
            <a:endParaRPr lang="en-US" dirty="0">
              <a:solidFill>
                <a:srgbClr val="3333CC"/>
              </a:solidFill>
            </a:endParaRPr>
          </a:p>
        </p:txBody>
      </p:sp>
      <p:sp>
        <p:nvSpPr>
          <p:cNvPr id="459783" name="Line 7"/>
          <p:cNvSpPr>
            <a:spLocks noChangeShapeType="1"/>
          </p:cNvSpPr>
          <p:nvPr/>
        </p:nvSpPr>
        <p:spPr bwMode="auto">
          <a:xfrm flipV="1">
            <a:off x="1053306" y="2866232"/>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
        <p:nvSpPr>
          <p:cNvPr id="459784" name="Line 8"/>
          <p:cNvSpPr>
            <a:spLocks noChangeShapeType="1"/>
          </p:cNvSpPr>
          <p:nvPr/>
        </p:nvSpPr>
        <p:spPr bwMode="auto">
          <a:xfrm>
            <a:off x="3104009" y="3747294"/>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
        <p:nvSpPr>
          <p:cNvPr id="459785" name="Text Box 9"/>
          <p:cNvSpPr txBox="1">
            <a:spLocks noChangeArrowheads="1"/>
          </p:cNvSpPr>
          <p:nvPr/>
        </p:nvSpPr>
        <p:spPr bwMode="auto">
          <a:xfrm>
            <a:off x="428625" y="3413919"/>
            <a:ext cx="914400"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endParaRPr lang="en-US" sz="2200" dirty="0">
              <a:solidFill>
                <a:srgbClr val="3333CC"/>
              </a:solidFill>
            </a:endParaRPr>
          </a:p>
        </p:txBody>
      </p:sp>
      <p:sp>
        <p:nvSpPr>
          <p:cNvPr id="459788" name="Text Box 12"/>
          <p:cNvSpPr txBox="1">
            <a:spLocks noChangeArrowheads="1"/>
          </p:cNvSpPr>
          <p:nvPr/>
        </p:nvSpPr>
        <p:spPr bwMode="auto">
          <a:xfrm>
            <a:off x="558006" y="3366502"/>
            <a:ext cx="9906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FF9933"/>
                </a:solidFill>
              </a:rPr>
              <a:t>2008</a:t>
            </a:r>
            <a:endParaRPr lang="en-US" sz="2200" dirty="0">
              <a:solidFill>
                <a:srgbClr val="FF9933"/>
              </a:solidFill>
            </a:endParaRPr>
          </a:p>
        </p:txBody>
      </p:sp>
      <p:sp>
        <p:nvSpPr>
          <p:cNvPr id="459789" name="Text Box 13"/>
          <p:cNvSpPr txBox="1">
            <a:spLocks noChangeArrowheads="1"/>
          </p:cNvSpPr>
          <p:nvPr/>
        </p:nvSpPr>
        <p:spPr bwMode="auto">
          <a:xfrm>
            <a:off x="2608711" y="3360149"/>
            <a:ext cx="9906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FF0000"/>
                </a:solidFill>
              </a:rPr>
              <a:t>2009</a:t>
            </a:r>
            <a:endParaRPr lang="en-US" sz="2200" dirty="0">
              <a:solidFill>
                <a:srgbClr val="FF0000"/>
              </a:solidFill>
            </a:endParaRPr>
          </a:p>
        </p:txBody>
      </p:sp>
      <p:sp>
        <p:nvSpPr>
          <p:cNvPr id="459790" name="Text Box 14"/>
          <p:cNvSpPr txBox="1">
            <a:spLocks noChangeArrowheads="1"/>
          </p:cNvSpPr>
          <p:nvPr/>
        </p:nvSpPr>
        <p:spPr bwMode="auto">
          <a:xfrm>
            <a:off x="77787" y="1966120"/>
            <a:ext cx="1951038"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endParaRPr lang="en-US" sz="2200" dirty="0">
              <a:solidFill>
                <a:srgbClr val="3333CC"/>
              </a:solidFill>
            </a:endParaRPr>
          </a:p>
        </p:txBody>
      </p:sp>
      <p:sp>
        <p:nvSpPr>
          <p:cNvPr id="459793" name="Text Box 17"/>
          <p:cNvSpPr txBox="1">
            <a:spLocks noChangeArrowheads="1"/>
          </p:cNvSpPr>
          <p:nvPr/>
        </p:nvSpPr>
        <p:spPr bwMode="auto">
          <a:xfrm>
            <a:off x="3740977" y="2028336"/>
            <a:ext cx="2514600" cy="748687"/>
          </a:xfrm>
          <a:prstGeom prst="rect">
            <a:avLst/>
          </a:prstGeom>
          <a:noFill/>
          <a:ln>
            <a:noFill/>
          </a:ln>
          <a:extLst/>
        </p:spPr>
        <p:style>
          <a:lnRef idx="2">
            <a:schemeClr val="accent3"/>
          </a:lnRef>
          <a:fillRef idx="1">
            <a:schemeClr val="lt1"/>
          </a:fillRef>
          <a:effectRef idx="0">
            <a:schemeClr val="accent3"/>
          </a:effectRef>
          <a:fontRef idx="minor">
            <a:schemeClr val="dk1"/>
          </a:fontRef>
        </p:style>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1400" b="0" dirty="0" err="1" smtClean="0"/>
              <a:t>Caprisa</a:t>
            </a:r>
            <a:r>
              <a:rPr lang="en-US" sz="1400" b="0" dirty="0" smtClean="0"/>
              <a:t> 004 Trials conclude that </a:t>
            </a:r>
            <a:r>
              <a:rPr lang="en-US" sz="1400" b="0" dirty="0" err="1" smtClean="0"/>
              <a:t>tenofovir</a:t>
            </a:r>
            <a:r>
              <a:rPr lang="en-US" sz="1400" b="0" dirty="0" smtClean="0"/>
              <a:t> gel reduces likelihood of HIV infection</a:t>
            </a:r>
            <a:endParaRPr lang="en-US" sz="1400" b="0" dirty="0"/>
          </a:p>
        </p:txBody>
      </p:sp>
      <p:sp>
        <p:nvSpPr>
          <p:cNvPr id="459794" name="Rectangle 18"/>
          <p:cNvSpPr>
            <a:spLocks noChangeArrowheads="1"/>
          </p:cNvSpPr>
          <p:nvPr/>
        </p:nvSpPr>
        <p:spPr bwMode="auto">
          <a:xfrm>
            <a:off x="137250" y="1445949"/>
            <a:ext cx="3110775" cy="161046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p>
            <a:pPr defTabSz="1014370"/>
            <a:r>
              <a:rPr lang="en-US" sz="1400" b="0" dirty="0">
                <a:solidFill>
                  <a:srgbClr val="FFFFFF"/>
                </a:solidFill>
              </a:rPr>
              <a:t>U.S. President’s Emergency Plan for AIDS Relief (PEPFAR</a:t>
            </a:r>
            <a:r>
              <a:rPr lang="en-US" sz="1400" b="0" dirty="0" smtClean="0">
                <a:solidFill>
                  <a:srgbClr val="FFFFFF"/>
                </a:solidFill>
              </a:rPr>
              <a:t>) Reauthorized</a:t>
            </a:r>
          </a:p>
          <a:p>
            <a:pPr defTabSz="1014370"/>
            <a:endParaRPr lang="en-US" sz="1400" b="0" dirty="0" smtClean="0">
              <a:solidFill>
                <a:srgbClr val="FFFFFF"/>
              </a:solidFill>
            </a:endParaRPr>
          </a:p>
          <a:p>
            <a:pPr defTabSz="1014370"/>
            <a:r>
              <a:rPr lang="en-US" sz="1400" b="0" dirty="0" smtClean="0">
                <a:solidFill>
                  <a:srgbClr val="FFFFFF"/>
                </a:solidFill>
              </a:rPr>
              <a:t>UNAIDS releases a framework for M&amp;E of national level HIV programs (12 components)</a:t>
            </a:r>
            <a:endParaRPr lang="en-US" sz="1400" b="0" dirty="0">
              <a:solidFill>
                <a:srgbClr val="FFFFFF"/>
              </a:solidFill>
            </a:endParaRPr>
          </a:p>
        </p:txBody>
      </p:sp>
      <p:sp>
        <p:nvSpPr>
          <p:cNvPr id="459795" name="Text Box 19"/>
          <p:cNvSpPr txBox="1">
            <a:spLocks noChangeArrowheads="1"/>
          </p:cNvSpPr>
          <p:nvPr/>
        </p:nvSpPr>
        <p:spPr bwMode="auto">
          <a:xfrm>
            <a:off x="1190624" y="4263582"/>
            <a:ext cx="3124201" cy="442801"/>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endParaRPr lang="en-US" sz="2200" dirty="0">
              <a:solidFill>
                <a:srgbClr val="3333CC"/>
              </a:solidFill>
            </a:endParaRPr>
          </a:p>
        </p:txBody>
      </p:sp>
      <p:sp>
        <p:nvSpPr>
          <p:cNvPr id="459796" name="Rectangle 20"/>
          <p:cNvSpPr>
            <a:spLocks noChangeArrowheads="1"/>
          </p:cNvSpPr>
          <p:nvPr/>
        </p:nvSpPr>
        <p:spPr bwMode="auto">
          <a:xfrm>
            <a:off x="1497841" y="4263580"/>
            <a:ext cx="2816984" cy="1118532"/>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square" lIns="101366" tIns="50683" rIns="101366" bIns="50683">
            <a:spAutoFit/>
          </a:bodyPr>
          <a:lstStyle/>
          <a:p>
            <a:pPr defTabSz="1014370">
              <a:lnSpc>
                <a:spcPct val="90000"/>
              </a:lnSpc>
              <a:spcBef>
                <a:spcPct val="20000"/>
              </a:spcBef>
            </a:pPr>
            <a:r>
              <a:rPr lang="en-US" sz="1400" b="0" dirty="0" smtClean="0">
                <a:solidFill>
                  <a:srgbClr val="FFFFFF"/>
                </a:solidFill>
              </a:rPr>
              <a:t>U.S. launches Global Health Initiative, a six-year 63 billion dollar effort which includes PEPFAR</a:t>
            </a:r>
            <a:endParaRPr lang="en-US" sz="1400" b="0" dirty="0">
              <a:solidFill>
                <a:srgbClr val="FFFFFF"/>
              </a:solidFill>
            </a:endParaRPr>
          </a:p>
          <a:p>
            <a:pPr defTabSz="1014370">
              <a:lnSpc>
                <a:spcPct val="90000"/>
              </a:lnSpc>
              <a:spcBef>
                <a:spcPct val="20000"/>
              </a:spcBef>
            </a:pPr>
            <a:endParaRPr lang="en-US" sz="1400" b="0" dirty="0">
              <a:solidFill>
                <a:srgbClr val="FFFFFF"/>
              </a:solidFill>
            </a:endParaRPr>
          </a:p>
        </p:txBody>
      </p:sp>
      <p:sp>
        <p:nvSpPr>
          <p:cNvPr id="22" name="Text Box 13"/>
          <p:cNvSpPr txBox="1">
            <a:spLocks noChangeArrowheads="1"/>
          </p:cNvSpPr>
          <p:nvPr/>
        </p:nvSpPr>
        <p:spPr bwMode="auto">
          <a:xfrm>
            <a:off x="4502979" y="3365467"/>
            <a:ext cx="9906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FFFF00"/>
                </a:solidFill>
              </a:rPr>
              <a:t>2010</a:t>
            </a:r>
            <a:endParaRPr lang="en-US" sz="2200" dirty="0">
              <a:solidFill>
                <a:srgbClr val="FFFF00"/>
              </a:solidFill>
            </a:endParaRPr>
          </a:p>
        </p:txBody>
      </p:sp>
      <p:sp>
        <p:nvSpPr>
          <p:cNvPr id="24" name="Text Box 13"/>
          <p:cNvSpPr txBox="1">
            <a:spLocks noChangeArrowheads="1"/>
          </p:cNvSpPr>
          <p:nvPr/>
        </p:nvSpPr>
        <p:spPr bwMode="auto">
          <a:xfrm>
            <a:off x="6143626" y="3360840"/>
            <a:ext cx="990600" cy="440914"/>
          </a:xfrm>
          <a:prstGeom prst="rect">
            <a:avLst/>
          </a:prstGeom>
          <a:noFill/>
          <a:ln>
            <a:noFill/>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CCFFCC"/>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2200" dirty="0" smtClean="0">
                <a:solidFill>
                  <a:srgbClr val="002060"/>
                </a:solidFill>
              </a:rPr>
              <a:t>2011</a:t>
            </a:r>
            <a:endParaRPr lang="en-US" sz="2200" dirty="0">
              <a:solidFill>
                <a:srgbClr val="002060"/>
              </a:solidFill>
            </a:endParaRPr>
          </a:p>
        </p:txBody>
      </p:sp>
      <p:sp>
        <p:nvSpPr>
          <p:cNvPr id="25" name="Line 7"/>
          <p:cNvSpPr>
            <a:spLocks noChangeShapeType="1"/>
          </p:cNvSpPr>
          <p:nvPr/>
        </p:nvSpPr>
        <p:spPr bwMode="auto">
          <a:xfrm flipV="1">
            <a:off x="4998277" y="2840972"/>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
        <p:nvSpPr>
          <p:cNvPr id="26" name="Text Box 17"/>
          <p:cNvSpPr txBox="1">
            <a:spLocks noChangeArrowheads="1"/>
          </p:cNvSpPr>
          <p:nvPr/>
        </p:nvSpPr>
        <p:spPr bwMode="auto">
          <a:xfrm>
            <a:off x="5075237" y="4142406"/>
            <a:ext cx="3048000" cy="1933626"/>
          </a:xfrm>
          <a:prstGeom prst="rect">
            <a:avLst/>
          </a:prstGeom>
          <a:noFill/>
          <a:ln>
            <a:noFill/>
          </a:ln>
          <a:extLst/>
        </p:spPr>
        <p:style>
          <a:lnRef idx="2">
            <a:schemeClr val="accent3"/>
          </a:lnRef>
          <a:fillRef idx="1">
            <a:schemeClr val="lt1"/>
          </a:fillRef>
          <a:effectRef idx="0">
            <a:schemeClr val="accent3"/>
          </a:effectRef>
          <a:fontRef idx="minor">
            <a:schemeClr val="dk1"/>
          </a:fontRef>
        </p:style>
        <p:txBody>
          <a:bodyPr wrap="square" lIns="101366" tIns="50683" rIns="101366" bIns="50683">
            <a:spAutoFit/>
          </a:bodyPr>
          <a:lstStyle>
            <a:lvl1pPr algn="l" defTabSz="1014413">
              <a:defRPr sz="2400">
                <a:solidFill>
                  <a:schemeClr val="tx1"/>
                </a:solidFill>
                <a:latin typeface="Arial" pitchFamily="34" charset="0"/>
              </a:defRPr>
            </a:lvl1pPr>
            <a:lvl2pPr algn="l" defTabSz="1014413">
              <a:defRPr sz="2400">
                <a:solidFill>
                  <a:schemeClr val="tx1"/>
                </a:solidFill>
                <a:latin typeface="Arial" pitchFamily="34" charset="0"/>
              </a:defRPr>
            </a:lvl2pPr>
            <a:lvl3pPr algn="l" defTabSz="1014413">
              <a:defRPr sz="2400">
                <a:solidFill>
                  <a:schemeClr val="tx1"/>
                </a:solidFill>
                <a:latin typeface="Arial" pitchFamily="34" charset="0"/>
              </a:defRPr>
            </a:lvl3pPr>
            <a:lvl4pPr algn="l" defTabSz="1014413">
              <a:defRPr sz="2400">
                <a:solidFill>
                  <a:schemeClr val="tx1"/>
                </a:solidFill>
                <a:latin typeface="Arial" pitchFamily="34" charset="0"/>
              </a:defRPr>
            </a:lvl4pPr>
            <a:lvl5pPr algn="l" defTabSz="1014413">
              <a:defRPr sz="2400">
                <a:solidFill>
                  <a:schemeClr val="tx1"/>
                </a:solidFill>
                <a:latin typeface="Arial" pitchFamily="34" charset="0"/>
              </a:defRPr>
            </a:lvl5pPr>
            <a:lvl6pPr defTabSz="1014413" eaLnBrk="0" fontAlgn="base" hangingPunct="0">
              <a:spcBef>
                <a:spcPct val="0"/>
              </a:spcBef>
              <a:spcAft>
                <a:spcPct val="0"/>
              </a:spcAft>
              <a:defRPr sz="2400">
                <a:solidFill>
                  <a:schemeClr val="tx1"/>
                </a:solidFill>
                <a:latin typeface="Arial" pitchFamily="34" charset="0"/>
              </a:defRPr>
            </a:lvl6pPr>
            <a:lvl7pPr defTabSz="1014413" eaLnBrk="0" fontAlgn="base" hangingPunct="0">
              <a:spcBef>
                <a:spcPct val="0"/>
              </a:spcBef>
              <a:spcAft>
                <a:spcPct val="0"/>
              </a:spcAft>
              <a:defRPr sz="2400">
                <a:solidFill>
                  <a:schemeClr val="tx1"/>
                </a:solidFill>
                <a:latin typeface="Arial" pitchFamily="34" charset="0"/>
              </a:defRPr>
            </a:lvl7pPr>
            <a:lvl8pPr defTabSz="1014413" eaLnBrk="0" fontAlgn="base" hangingPunct="0">
              <a:spcBef>
                <a:spcPct val="0"/>
              </a:spcBef>
              <a:spcAft>
                <a:spcPct val="0"/>
              </a:spcAft>
              <a:defRPr sz="2400">
                <a:solidFill>
                  <a:schemeClr val="tx1"/>
                </a:solidFill>
                <a:latin typeface="Arial" pitchFamily="34" charset="0"/>
              </a:defRPr>
            </a:lvl8pPr>
            <a:lvl9pPr defTabSz="1014413" eaLnBrk="0" fontAlgn="base" hangingPunct="0">
              <a:spcBef>
                <a:spcPct val="0"/>
              </a:spcBef>
              <a:spcAft>
                <a:spcPct val="0"/>
              </a:spcAft>
              <a:defRPr sz="2400">
                <a:solidFill>
                  <a:schemeClr val="tx1"/>
                </a:solidFill>
                <a:latin typeface="Arial" pitchFamily="34" charset="0"/>
              </a:defRPr>
            </a:lvl9pPr>
          </a:lstStyle>
          <a:p>
            <a:pPr algn="ctr">
              <a:spcBef>
                <a:spcPct val="50000"/>
              </a:spcBef>
            </a:pPr>
            <a:r>
              <a:rPr lang="en-US" sz="1400" b="0" dirty="0" smtClean="0"/>
              <a:t>UNAIDS call for virtual elimination of mother to child transmission of HIV by 2015 (at a UN General Assembly High Level Meeting on HIV/AIDS held in NYC)</a:t>
            </a:r>
            <a:endParaRPr lang="en-US" sz="1400" b="0" dirty="0"/>
          </a:p>
          <a:p>
            <a:pPr algn="ctr">
              <a:spcBef>
                <a:spcPct val="50000"/>
              </a:spcBef>
            </a:pPr>
            <a:r>
              <a:rPr lang="en-US" sz="1400" b="0" dirty="0" smtClean="0"/>
              <a:t>Partners </a:t>
            </a:r>
            <a:r>
              <a:rPr lang="en-US" sz="1400" b="0" dirty="0" err="1" smtClean="0"/>
              <a:t>PrEP</a:t>
            </a:r>
            <a:r>
              <a:rPr lang="en-US" sz="1400" b="0" dirty="0" smtClean="0"/>
              <a:t> and </a:t>
            </a:r>
            <a:r>
              <a:rPr lang="en-US" sz="1400" b="0" dirty="0" err="1" smtClean="0"/>
              <a:t>iPrEx</a:t>
            </a:r>
            <a:r>
              <a:rPr lang="en-US" sz="1400" b="0" dirty="0" smtClean="0"/>
              <a:t> trials demonstrate efficacy of treatment as prevention regimens</a:t>
            </a:r>
            <a:endParaRPr lang="en-US" sz="1400" b="0" dirty="0"/>
          </a:p>
        </p:txBody>
      </p:sp>
      <p:sp>
        <p:nvSpPr>
          <p:cNvPr id="27" name="Line 7"/>
          <p:cNvSpPr>
            <a:spLocks noChangeShapeType="1"/>
          </p:cNvSpPr>
          <p:nvPr/>
        </p:nvSpPr>
        <p:spPr bwMode="auto">
          <a:xfrm flipV="1">
            <a:off x="6638925" y="3693946"/>
            <a:ext cx="0" cy="457200"/>
          </a:xfrm>
          <a:prstGeom prst="line">
            <a:avLst/>
          </a:prstGeom>
          <a:noFill/>
          <a:ln w="9525">
            <a:solidFill>
              <a:schemeClr val="tx1"/>
            </a:solidFill>
            <a:round/>
            <a:headEnd/>
            <a:tailEnd/>
          </a:ln>
          <a:effectLst/>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noFill/>
              </a14:hiddenFill>
            </a:ext>
            <a:ext uri="{AF507438-7753-43E0-B8FC-AC1667EBCBE1}">
              <a14:hiddenEffects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txBody>
          <a:bodyPr wrap="none" lIns="101366" tIns="50683" rIns="101366" bIns="50683" anchor="ctr"/>
          <a:lstStyle/>
          <a:p>
            <a:endParaRPr lang="en-US">
              <a:solidFill>
                <a:srgbClr val="3333CC"/>
              </a:solidFill>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61453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a:xfrm>
            <a:off x="503238" y="303947"/>
            <a:ext cx="9063515" cy="823973"/>
          </a:xfrm>
        </p:spPr>
        <p:txBody>
          <a:bodyPr/>
          <a:lstStyle/>
          <a:p>
            <a:r>
              <a:rPr lang="en-US" sz="3500" dirty="0"/>
              <a:t>GOALS: Global</a:t>
            </a:r>
          </a:p>
        </p:txBody>
      </p:sp>
      <p:sp>
        <p:nvSpPr>
          <p:cNvPr id="461827" name="Rectangle 3"/>
          <p:cNvSpPr>
            <a:spLocks noGrp="1" noChangeArrowheads="1"/>
          </p:cNvSpPr>
          <p:nvPr>
            <p:ph idx="1"/>
          </p:nvPr>
        </p:nvSpPr>
        <p:spPr>
          <a:xfrm>
            <a:off x="579437" y="1356520"/>
            <a:ext cx="9063515" cy="4799683"/>
          </a:xfrm>
        </p:spPr>
        <p:txBody>
          <a:bodyPr/>
          <a:lstStyle/>
          <a:p>
            <a:pPr marL="288912" indent="-288912">
              <a:tabLst>
                <a:tab pos="579413" algn="l"/>
              </a:tabLst>
            </a:pPr>
            <a:r>
              <a:rPr lang="en-US" sz="2400" b="1" dirty="0"/>
              <a:t>Millennium Development Goal</a:t>
            </a:r>
            <a:r>
              <a:rPr lang="en-US" sz="2400" dirty="0"/>
              <a:t> </a:t>
            </a:r>
            <a:r>
              <a:rPr lang="en-US" sz="2400" b="1" dirty="0"/>
              <a:t>6</a:t>
            </a:r>
            <a:r>
              <a:rPr lang="en-US" sz="2400" dirty="0"/>
              <a:t>: Combat HIV/AIDS, malaria and other diseases </a:t>
            </a:r>
          </a:p>
          <a:p>
            <a:pPr marL="517503" lvl="1" indent="-11113">
              <a:buNone/>
              <a:tabLst>
                <a:tab pos="579413" algn="l"/>
              </a:tabLst>
            </a:pPr>
            <a:r>
              <a:rPr lang="en-US" sz="2400" dirty="0"/>
              <a:t>Target 7: Have halted by 2015 and begun to reverse the spread of HIV/</a:t>
            </a:r>
            <a:r>
              <a:rPr lang="en-US" sz="2400" dirty="0" smtClean="0"/>
              <a:t>AIDS</a:t>
            </a:r>
          </a:p>
          <a:p>
            <a:pPr marL="288912" indent="-288912">
              <a:tabLst>
                <a:tab pos="579413" algn="l"/>
              </a:tabLst>
            </a:pPr>
            <a:r>
              <a:rPr lang="en-US" sz="2400" b="1" dirty="0"/>
              <a:t>WHO </a:t>
            </a:r>
            <a:r>
              <a:rPr lang="en-US" sz="2400" b="1" dirty="0" smtClean="0"/>
              <a:t>Treatment 2.0 Initiative</a:t>
            </a:r>
            <a:r>
              <a:rPr lang="en-US" sz="2400" dirty="0" smtClean="0"/>
              <a:t> </a:t>
            </a:r>
            <a:r>
              <a:rPr lang="en-US" sz="2400" dirty="0"/>
              <a:t>Goal: Universal access to antiretroviral therapy for all living with </a:t>
            </a:r>
            <a:r>
              <a:rPr lang="en-US" sz="2400" dirty="0" smtClean="0"/>
              <a:t>HIV/AIDS (10 year initiative launched in 2011) </a:t>
            </a:r>
          </a:p>
          <a:p>
            <a:pPr marL="288912" indent="-288912">
              <a:tabLst>
                <a:tab pos="579413" algn="l"/>
              </a:tabLst>
            </a:pPr>
            <a:r>
              <a:rPr lang="en-US" sz="2400" b="1" dirty="0" smtClean="0"/>
              <a:t>UNAIDS Goal</a:t>
            </a:r>
            <a:r>
              <a:rPr lang="en-US" sz="2400" dirty="0" smtClean="0"/>
              <a:t>: Virtual Elimination of MTCT by 2015</a:t>
            </a:r>
            <a:endParaRPr lang="en-US" sz="2400" dirty="0"/>
          </a:p>
          <a:p>
            <a:pPr marL="517503" lvl="1" indent="-11113">
              <a:buNone/>
              <a:tabLst>
                <a:tab pos="579413" algn="l"/>
              </a:tabLst>
            </a:pPr>
            <a:r>
              <a:rPr lang="en-US" sz="2400" dirty="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762001" y="422276"/>
            <a:ext cx="8626475" cy="1263650"/>
          </a:xfrm>
        </p:spPr>
        <p:txBody>
          <a:bodyPr/>
          <a:lstStyle/>
          <a:p>
            <a:pPr defTabSz="914361"/>
            <a:r>
              <a:rPr lang="en-US" sz="3500" dirty="0"/>
              <a:t>Goals: US Presidents Emergency </a:t>
            </a:r>
            <a:br>
              <a:rPr lang="en-US" sz="3500" dirty="0"/>
            </a:br>
            <a:r>
              <a:rPr lang="en-US" sz="3500" dirty="0" smtClean="0"/>
              <a:t>Plan (Reauthorized)</a:t>
            </a:r>
            <a:endParaRPr lang="en-US" sz="3500" dirty="0"/>
          </a:p>
        </p:txBody>
      </p:sp>
      <p:sp>
        <p:nvSpPr>
          <p:cNvPr id="496643" name="Rectangle 3"/>
          <p:cNvSpPr>
            <a:spLocks noGrp="1" noChangeArrowheads="1"/>
          </p:cNvSpPr>
          <p:nvPr>
            <p:ph idx="1"/>
          </p:nvPr>
        </p:nvSpPr>
        <p:spPr>
          <a:xfrm>
            <a:off x="655639" y="2043115"/>
            <a:ext cx="8628062" cy="4554537"/>
          </a:xfrm>
        </p:spPr>
        <p:txBody>
          <a:bodyPr/>
          <a:lstStyle/>
          <a:p>
            <a:pPr marL="342886" indent="-342886" defTabSz="914361">
              <a:lnSpc>
                <a:spcPct val="90000"/>
              </a:lnSpc>
            </a:pPr>
            <a:r>
              <a:rPr lang="en-US" sz="2400" b="1" dirty="0"/>
              <a:t>Prevention</a:t>
            </a:r>
            <a:r>
              <a:rPr lang="en-US" sz="2400" dirty="0"/>
              <a:t> of </a:t>
            </a:r>
            <a:r>
              <a:rPr lang="en-US" sz="2400" dirty="0" smtClean="0"/>
              <a:t>12 </a:t>
            </a:r>
            <a:r>
              <a:rPr lang="en-US" sz="2400" dirty="0"/>
              <a:t>million new </a:t>
            </a:r>
            <a:r>
              <a:rPr lang="en-US" sz="2400" dirty="0" smtClean="0"/>
              <a:t>infections</a:t>
            </a:r>
          </a:p>
          <a:p>
            <a:pPr marL="342886" indent="-342886" defTabSz="914361">
              <a:lnSpc>
                <a:spcPct val="90000"/>
              </a:lnSpc>
            </a:pPr>
            <a:r>
              <a:rPr lang="en-US" sz="2400" b="1" dirty="0"/>
              <a:t>Treat</a:t>
            </a:r>
            <a:r>
              <a:rPr lang="en-US" sz="2400" dirty="0"/>
              <a:t> </a:t>
            </a:r>
            <a:r>
              <a:rPr lang="en-US" sz="2400" dirty="0" smtClean="0"/>
              <a:t>3 </a:t>
            </a:r>
            <a:r>
              <a:rPr lang="en-US" sz="2400" dirty="0"/>
              <a:t>million HIV-infected </a:t>
            </a:r>
            <a:r>
              <a:rPr lang="en-US" sz="2400" dirty="0" smtClean="0"/>
              <a:t>people</a:t>
            </a:r>
          </a:p>
          <a:p>
            <a:pPr marL="342886" indent="-342886" defTabSz="914361">
              <a:lnSpc>
                <a:spcPct val="90000"/>
              </a:lnSpc>
            </a:pPr>
            <a:r>
              <a:rPr lang="en-US" sz="2400" b="1" dirty="0"/>
              <a:t>Care</a:t>
            </a:r>
            <a:r>
              <a:rPr lang="en-US" sz="2400" dirty="0"/>
              <a:t> for </a:t>
            </a:r>
            <a:r>
              <a:rPr lang="en-US" sz="2400" dirty="0" smtClean="0"/>
              <a:t>12 </a:t>
            </a:r>
            <a:r>
              <a:rPr lang="en-US" sz="2400" dirty="0"/>
              <a:t>million HIV-infected </a:t>
            </a:r>
            <a:r>
              <a:rPr lang="en-US" sz="2400" dirty="0" smtClean="0"/>
              <a:t>individuals, including 5 million orphans and vulnerable children</a:t>
            </a:r>
          </a:p>
          <a:p>
            <a:pPr marL="342886" indent="-342886" defTabSz="914361">
              <a:lnSpc>
                <a:spcPct val="90000"/>
              </a:lnSpc>
            </a:pPr>
            <a:r>
              <a:rPr lang="en-US" sz="2400" dirty="0" smtClean="0"/>
              <a:t>Work guided also by GHI principles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3874" name="Rectangle 2"/>
          <p:cNvSpPr>
            <a:spLocks noGrp="1" noChangeArrowheads="1"/>
          </p:cNvSpPr>
          <p:nvPr>
            <p:ph type="title"/>
          </p:nvPr>
        </p:nvSpPr>
        <p:spPr>
          <a:xfrm>
            <a:off x="198438" y="303946"/>
            <a:ext cx="9753600" cy="1128774"/>
          </a:xfrm>
        </p:spPr>
        <p:txBody>
          <a:bodyPr/>
          <a:lstStyle/>
          <a:p>
            <a:pPr algn="ctr"/>
            <a:r>
              <a:rPr lang="en-US" sz="3500" dirty="0"/>
              <a:t>What Are the Goals of HIV/AIDS Programs?</a:t>
            </a:r>
          </a:p>
        </p:txBody>
      </p:sp>
      <p:sp>
        <p:nvSpPr>
          <p:cNvPr id="463875" name="Rectangle 3"/>
          <p:cNvSpPr>
            <a:spLocks noGrp="1" noChangeArrowheads="1"/>
          </p:cNvSpPr>
          <p:nvPr>
            <p:ph idx="1"/>
          </p:nvPr>
        </p:nvSpPr>
        <p:spPr>
          <a:xfrm>
            <a:off x="427038" y="1770962"/>
            <a:ext cx="9215915" cy="4385240"/>
          </a:xfrm>
        </p:spPr>
        <p:txBody>
          <a:bodyPr/>
          <a:lstStyle/>
          <a:p>
            <a:r>
              <a:rPr lang="en-US" sz="2400" dirty="0"/>
              <a:t>Prevent new HIV </a:t>
            </a:r>
            <a:r>
              <a:rPr lang="en-US" sz="2400" dirty="0" smtClean="0"/>
              <a:t>infections</a:t>
            </a:r>
          </a:p>
          <a:p>
            <a:r>
              <a:rPr lang="en-US" sz="2400" dirty="0"/>
              <a:t>Extend and improve life for those already infected with </a:t>
            </a:r>
            <a:r>
              <a:rPr lang="en-US" sz="2400" dirty="0" smtClean="0"/>
              <a:t>HIV</a:t>
            </a:r>
          </a:p>
          <a:p>
            <a:r>
              <a:rPr lang="en-US" sz="2400" dirty="0"/>
              <a:t>Mitigate the social and economic impacts of the epidemic</a:t>
            </a:r>
          </a:p>
          <a:p>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MEASURE_Eval_slide_template.ppt</Template>
  <TotalTime>13378</TotalTime>
  <Words>12994</Words>
  <Application>Microsoft Office PowerPoint</Application>
  <PresentationFormat>Custom</PresentationFormat>
  <Paragraphs>560</Paragraphs>
  <Slides>51</Slides>
  <Notes>49</Notes>
  <HiddenSlides>0</HiddenSlides>
  <MMClips>0</MMClips>
  <ScaleCrop>false</ScaleCrop>
  <HeadingPairs>
    <vt:vector size="4" baseType="variant">
      <vt:variant>
        <vt:lpstr>Design Template</vt:lpstr>
      </vt:variant>
      <vt:variant>
        <vt:i4>2</vt:i4>
      </vt:variant>
      <vt:variant>
        <vt:lpstr>Slide Titles</vt:lpstr>
      </vt:variant>
      <vt:variant>
        <vt:i4>51</vt:i4>
      </vt:variant>
    </vt:vector>
  </HeadingPairs>
  <TitlesOfParts>
    <vt:vector size="53" baseType="lpstr">
      <vt:lpstr>MEASURE_Eval_slide_template-1</vt:lpstr>
      <vt:lpstr>1_MEASURE_Eval_slide_template-1</vt:lpstr>
      <vt:lpstr>Monitoring and Evaluation of  HIV/AIDS Programs</vt:lpstr>
      <vt:lpstr>Learning Objectives</vt:lpstr>
      <vt:lpstr>Context  </vt:lpstr>
      <vt:lpstr>Global Summary of the HIV/AIDS Epidemic 2010</vt:lpstr>
      <vt:lpstr>Global Action to  Address HIV/AIDS</vt:lpstr>
      <vt:lpstr>Global Action to Address HIV/AIDS</vt:lpstr>
      <vt:lpstr>GOALS: Global</vt:lpstr>
      <vt:lpstr>Goals: US Presidents Emergency  Plan (Reauthorized)</vt:lpstr>
      <vt:lpstr>What Are the Goals of HIV/AIDS Programs?</vt:lpstr>
      <vt:lpstr>Key Interventions in Prevention</vt:lpstr>
      <vt:lpstr>Key Interventions in Care and Treatment</vt:lpstr>
      <vt:lpstr>Key Interventions in Impact Mitigation </vt:lpstr>
      <vt:lpstr>Common Characteristics of HIV Programs</vt:lpstr>
      <vt:lpstr>M&amp;E for HIV Programs</vt:lpstr>
      <vt:lpstr>M&amp;E Considerations in an HIV Context</vt:lpstr>
      <vt:lpstr>The Three Ones: Principles for the Coordination of National AIDS Responses</vt:lpstr>
      <vt:lpstr>Challenges for M&amp;E of All Types of HIV Programs</vt:lpstr>
      <vt:lpstr>Challenges for M&amp;E of Specific Types of HIV Programs</vt:lpstr>
      <vt:lpstr>Challenges to Evaluating all HIV Programs</vt:lpstr>
      <vt:lpstr>Challenges for M&amp;E of Specific Types of HIV Programs</vt:lpstr>
      <vt:lpstr>Challenges for M&amp;E of Specific Types of HIV Programs</vt:lpstr>
      <vt:lpstr>Applying General M&amp;E Principles to HIV/AIDS Programs </vt:lpstr>
      <vt:lpstr>General M&amp;E Principles</vt:lpstr>
      <vt:lpstr>Information for Decision Making</vt:lpstr>
      <vt:lpstr>Frameworks for HIV/AIDS Programs</vt:lpstr>
      <vt:lpstr>HIV/AIDS Indicators</vt:lpstr>
      <vt:lpstr>Data and Information Sources for M&amp;E of HIV/AIDS Programs</vt:lpstr>
      <vt:lpstr>Information Sources for HIV/AIDS M&amp;E</vt:lpstr>
      <vt:lpstr>Information Storage: CRIS</vt:lpstr>
      <vt:lpstr>Data Quality Assurance</vt:lpstr>
      <vt:lpstr>Example HTC </vt:lpstr>
      <vt:lpstr>Illustrative Questions for HTC Programs</vt:lpstr>
      <vt:lpstr>Slide 33</vt:lpstr>
      <vt:lpstr>Illustrative Process and Output Indicators</vt:lpstr>
      <vt:lpstr>Percentage of Facilities Providing HTC Services</vt:lpstr>
      <vt:lpstr>Percentage of HTC Sites With Selected Inputs for Quality Services</vt:lpstr>
      <vt:lpstr>Percentage of HTC Sites With Selected Inputs for Quality Services</vt:lpstr>
      <vt:lpstr>Illustrative Outcome Indicators</vt:lpstr>
      <vt:lpstr>Introduction of Opt-Out PITC in Lusaka, Zambia—Intervention and Study Design</vt:lpstr>
      <vt:lpstr>Introduction of Opt-Out PITC in Lusaka, Zambia—Intervention and Study Design</vt:lpstr>
      <vt:lpstr>Introduction of Opt-Out PITC in Lusaka, Zambia—Program Outcomes</vt:lpstr>
      <vt:lpstr>HIV Testing Among Women in Zambia</vt:lpstr>
      <vt:lpstr>HIV Testing Among Men and Women in Zambia</vt:lpstr>
      <vt:lpstr>Slide 44</vt:lpstr>
      <vt:lpstr>Incidence vs. Prevalence</vt:lpstr>
      <vt:lpstr>Prevalence, the Faucet and Sink…</vt:lpstr>
      <vt:lpstr>Impacts Indicators</vt:lpstr>
      <vt:lpstr>Impacts: HIV Seroprevalence Among 20–24-Year-Old Antenatal Women in Selected Countries: 2005–2006</vt:lpstr>
      <vt:lpstr>SAVVY—Sample Vital Registration with Verbal Autopsy</vt:lpstr>
      <vt:lpstr>Innovative Approaches to Evaluation of HIV Programs </vt:lpstr>
      <vt:lpstr>Slide 51</vt:lpstr>
    </vt:vector>
  </TitlesOfParts>
  <Company>UNC Chapel Hill</Company>
  <LinksUpToDate>false</LinksUpToDate>
  <SharedDoc>false</SharedDoc>
  <HyperlinksChanged>false</HyperlinksChanged>
  <AppVersion>12.0257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dc:title>
  <dc:creator>CPC</dc:creator>
  <cp:lastModifiedBy>Samhita Brown</cp:lastModifiedBy>
  <cp:revision>1337</cp:revision>
  <cp:lastPrinted>2004-05-25T16:31:38Z</cp:lastPrinted>
  <dcterms:created xsi:type="dcterms:W3CDTF">2011-07-18T13:02:53Z</dcterms:created>
  <dcterms:modified xsi:type="dcterms:W3CDTF">2011-07-18T15:08:08Z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TC010875761033</vt:lpwstr>
  </property>
</Properties>
</file>